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ona Lee" initials="YL" lastIdx="1" clrIdx="0">
    <p:extLst>
      <p:ext uri="{19B8F6BF-5375-455C-9EA6-DF929625EA0E}">
        <p15:presenceInfo xmlns:p15="http://schemas.microsoft.com/office/powerpoint/2012/main" userId="7f445ac4d1af5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05D"/>
    <a:srgbClr val="FFF9BF"/>
    <a:srgbClr val="ECECEC"/>
    <a:srgbClr val="FFFFFF"/>
    <a:srgbClr val="2E2B68"/>
    <a:srgbClr val="0C6F54"/>
    <a:srgbClr val="222930"/>
    <a:srgbClr val="F7FAFB"/>
    <a:srgbClr val="F8E2C0"/>
    <a:srgbClr val="FDF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9" autoAdjust="0"/>
    <p:restoredTop sz="96327"/>
  </p:normalViewPr>
  <p:slideViewPr>
    <p:cSldViewPr snapToGrid="0">
      <p:cViewPr varScale="1">
        <p:scale>
          <a:sx n="124" d="100"/>
          <a:sy n="124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186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55E4D-89D7-4AB3-AA4C-FD060A59E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F226-116B-4D1C-895C-9B6F657014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9CB49-0505-4733-81CC-4733A89D4B27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B9FD8-2F6F-4092-AFC7-3BE43A74B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A2426-8A12-4374-9D83-F11C5F7C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89510-F86A-4C1A-B88C-7F268A623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0FF3D-C5D3-C34D-99FB-0F4BB95CD0B7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2F23D-C1D2-2A4C-A3A3-31BA482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2F23D-C1D2-2A4C-A3A3-31BA482E5D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9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8000" y="4762"/>
            <a:ext cx="589222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8940228" y="0"/>
            <a:ext cx="3251771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88D52-BBF0-0473-90DA-13327C92D5B9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93DDA-CDD7-F619-9EF5-BBC168582408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592BD9-1313-F743-8122-5C086041F329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9"/>
            <a:ext cx="2443162" cy="391367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5F8601D-2473-9479-441A-CABDFBEFFE3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40800" y="304800"/>
            <a:ext cx="2955047" cy="1941253"/>
          </a:xfrm>
          <a:prstGeom prst="rect">
            <a:avLst/>
          </a:prstGeom>
        </p:spPr>
        <p:txBody>
          <a:bodyPr lIns="0" tIns="0" rIns="0" bIns="0" anchor="ctr"/>
          <a:lstStyle>
            <a:lvl1pPr marL="174625" indent="-58738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quote style. It’s indented to accommodate for the quote marks.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BBBFC27-C14E-C8F8-9F12-15B96D271E1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4000" y="2422526"/>
            <a:ext cx="2743200" cy="58796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— (add EM dash) Click to add name, job role and organization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F4C02DB-80FD-2B12-0629-A52D89E6604B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C5DAE-AE15-0FF6-B2A4-D234D75D134B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</p:spTree>
    <p:extLst>
      <p:ext uri="{BB962C8B-B14F-4D97-AF65-F5344CB8AC3E}">
        <p14:creationId xmlns:p14="http://schemas.microsoft.com/office/powerpoint/2010/main" val="533612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028" y="4762"/>
            <a:ext cx="599497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8804A25-7893-A097-3E35-CA7C513AB57C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304799" y="304800"/>
            <a:ext cx="2438399" cy="16195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PLACE CASE STUDY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3827F-6135-3BBC-E3EB-40BE54BB00F0}"/>
              </a:ext>
            </a:extLst>
          </p:cNvPr>
          <p:cNvSpPr/>
          <p:nvPr userDrawn="1"/>
        </p:nvSpPr>
        <p:spPr>
          <a:xfrm>
            <a:off x="3048001" y="0"/>
            <a:ext cx="3149600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2130358"/>
            <a:ext cx="2443162" cy="391367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customer summary. Please bold customer,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806026-35DF-802D-07DA-F89E4F7647B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1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case study headline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BB093BE-D4C1-9B77-030D-83ED3D3CE51F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4D714-2422-6122-AC56-23A367C639A1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FD913-7B96-8E5D-605C-AF1062618974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FA12F-A868-8C9A-C62E-5A45FD91523F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9C40E4-39DD-832D-08C7-737DC7F10837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340884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3043238" y="4762"/>
            <a:ext cx="9148761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163646-80EA-2875-5905-11A1E96704A0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F31CB60-293F-8DC0-BA0F-870BA72E40A9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A0B44-9CA5-172C-7A36-BEF6C90CA4D6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964780-3FF0-E653-BDD8-65FFECB1DB6F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D9EA6-0804-245B-DDD3-72962BD9F4D5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906C38-5900-35CC-3207-901C20B4B0C2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45714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with Header Only with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80E0D4-D944-87DE-8F50-FE7DCE68BD96}"/>
              </a:ext>
            </a:extLst>
          </p:cNvPr>
          <p:cNvSpPr/>
          <p:nvPr userDrawn="1"/>
        </p:nvSpPr>
        <p:spPr>
          <a:xfrm>
            <a:off x="0" y="0"/>
            <a:ext cx="3043238" cy="100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F405629B-337D-48B5-327D-9F813E56FA9C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6197600" y="4762"/>
            <a:ext cx="5994399" cy="3217862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lang="en-US" sz="240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PLACE CASE STUDY KEY ART IMAGE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D231317-1353-9562-774F-7854840BF5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0038" y="304800"/>
            <a:ext cx="2443162" cy="573923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white label customer summary. Please bold industry, size, country, products and services and solution providers. Add bullets under Products and Services.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A41DEC95-4BA3-33C9-FB1F-78303ABA459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251200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746BC23C-9F90-7EFA-9CD8-E3340274A87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97028" y="3645273"/>
            <a:ext cx="2743200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F432C6B-6C02-B063-46F6-A3B082C434B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52647" y="3645273"/>
            <a:ext cx="2734553" cy="23987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400"/>
              </a:spcAft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text. Word count should be 32-40 words (230-270 characters with spaces)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DAB28D-4CF5-3443-FA8C-A43A05041C1F}"/>
              </a:ext>
            </a:extLst>
          </p:cNvPr>
          <p:cNvSpPr/>
          <p:nvPr userDrawn="1"/>
        </p:nvSpPr>
        <p:spPr>
          <a:xfrm>
            <a:off x="3043237" y="0"/>
            <a:ext cx="3158819" cy="322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4A3730A7-9ED4-9927-3F7D-C16A54909F5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1200" y="304800"/>
            <a:ext cx="2743200" cy="264795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white label case study headline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848480E-D687-DF1D-7A24-D81A7E88E757}"/>
              </a:ext>
            </a:extLst>
          </p:cNvPr>
          <p:cNvSpPr/>
          <p:nvPr userDrawn="1"/>
        </p:nvSpPr>
        <p:spPr>
          <a:xfrm>
            <a:off x="316900" y="6244604"/>
            <a:ext cx="2426298" cy="40783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644FA-4E87-5E5F-BD9C-3BFDF62D6970}"/>
              </a:ext>
            </a:extLst>
          </p:cNvPr>
          <p:cNvSpPr txBox="1"/>
          <p:nvPr userDrawn="1"/>
        </p:nvSpPr>
        <p:spPr>
          <a:xfrm>
            <a:off x="316900" y="6310022"/>
            <a:ext cx="242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Read the full story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30536E-EC44-BA93-13DE-E449362DFDBA}"/>
              </a:ext>
            </a:extLst>
          </p:cNvPr>
          <p:cNvSpPr txBox="1"/>
          <p:nvPr userDrawn="1"/>
        </p:nvSpPr>
        <p:spPr>
          <a:xfrm>
            <a:off x="3251200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Situation: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730CD5-C4A1-CDAD-44A7-1AB87C3C3EDE}"/>
              </a:ext>
            </a:extLst>
          </p:cNvPr>
          <p:cNvSpPr txBox="1"/>
          <p:nvPr userDrawn="1"/>
        </p:nvSpPr>
        <p:spPr>
          <a:xfrm>
            <a:off x="6197028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0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Solution: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AF68BB-B5F1-2E15-C129-AAD9AE9141DC}"/>
              </a:ext>
            </a:extLst>
          </p:cNvPr>
          <p:cNvSpPr txBox="1"/>
          <p:nvPr userDrawn="1"/>
        </p:nvSpPr>
        <p:spPr>
          <a:xfrm>
            <a:off x="9148425" y="3411021"/>
            <a:ext cx="274320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400" b="1" i="0" dirty="0">
                <a:solidFill>
                  <a:schemeClr val="tx2"/>
                </a:solidFill>
                <a:latin typeface="Franklin Gothic Heavy" panose="020B0603020102020204" pitchFamily="34" charset="0"/>
                <a:cs typeface="TisaPro-Bold" panose="02010504030101020102" pitchFamily="2" charset="77"/>
              </a:rPr>
              <a:t>Impact:</a:t>
            </a:r>
          </a:p>
        </p:txBody>
      </p:sp>
    </p:spTree>
    <p:extLst>
      <p:ext uri="{BB962C8B-B14F-4D97-AF65-F5344CB8AC3E}">
        <p14:creationId xmlns:p14="http://schemas.microsoft.com/office/powerpoint/2010/main" val="553867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9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07E7CF-9359-37FB-6438-AE13C0300DD5}"/>
              </a:ext>
            </a:extLst>
          </p:cNvPr>
          <p:cNvSpPr/>
          <p:nvPr userDrawn="1"/>
        </p:nvSpPr>
        <p:spPr>
          <a:xfrm>
            <a:off x="0" y="0"/>
            <a:ext cx="3048000" cy="68532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5657B7-16B5-F36C-B29E-287CC5455D28}"/>
              </a:ext>
            </a:extLst>
          </p:cNvPr>
          <p:cNvCxnSpPr>
            <a:cxnSpLocks/>
          </p:cNvCxnSpPr>
          <p:nvPr userDrawn="1"/>
        </p:nvCxnSpPr>
        <p:spPr>
          <a:xfrm>
            <a:off x="3251200" y="6244604"/>
            <a:ext cx="86360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F37C92C9-3552-67D5-1CA3-A7117CA264B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68471" y="6415150"/>
            <a:ext cx="1476089" cy="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2" r:id="rId3"/>
    <p:sldLayoutId id="2147483813" r:id="rId4"/>
    <p:sldLayoutId id="21474837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5" userDrawn="1">
          <p15:clr>
            <a:srgbClr val="F26B43"/>
          </p15:clr>
        </p15:guide>
        <p15:guide id="36" pos="7680" userDrawn="1">
          <p15:clr>
            <a:srgbClr val="F26B43"/>
          </p15:clr>
        </p15:guide>
        <p15:guide id="37" pos="192" userDrawn="1">
          <p15:clr>
            <a:srgbClr val="F26B43"/>
          </p15:clr>
        </p15:guide>
        <p15:guide id="38" pos="680" userDrawn="1">
          <p15:clr>
            <a:srgbClr val="F26B43"/>
          </p15:clr>
        </p15:guide>
        <p15:guide id="39" pos="808" userDrawn="1">
          <p15:clr>
            <a:srgbClr val="F26B43"/>
          </p15:clr>
        </p15:guide>
        <p15:guide id="40" pos="1304" userDrawn="1">
          <p15:clr>
            <a:srgbClr val="F26B43"/>
          </p15:clr>
        </p15:guide>
        <p15:guide id="41" pos="1432" userDrawn="1">
          <p15:clr>
            <a:srgbClr val="F26B43"/>
          </p15:clr>
        </p15:guide>
        <p15:guide id="42" pos="1920" userDrawn="1">
          <p15:clr>
            <a:srgbClr val="F26B43"/>
          </p15:clr>
        </p15:guide>
        <p15:guide id="43" pos="2048" userDrawn="1">
          <p15:clr>
            <a:srgbClr val="F26B43"/>
          </p15:clr>
        </p15:guide>
        <p15:guide id="44" pos="2536" userDrawn="1">
          <p15:clr>
            <a:srgbClr val="F26B43"/>
          </p15:clr>
        </p15:guide>
        <p15:guide id="45" pos="2664" userDrawn="1">
          <p15:clr>
            <a:srgbClr val="F26B43"/>
          </p15:clr>
        </p15:guide>
        <p15:guide id="46" pos="3160" userDrawn="1">
          <p15:clr>
            <a:srgbClr val="F26B43"/>
          </p15:clr>
        </p15:guide>
        <p15:guide id="47" pos="3288" userDrawn="1">
          <p15:clr>
            <a:srgbClr val="F26B43"/>
          </p15:clr>
        </p15:guide>
        <p15:guide id="48" pos="3776" userDrawn="1">
          <p15:clr>
            <a:srgbClr val="F26B43"/>
          </p15:clr>
        </p15:guide>
        <p15:guide id="49" pos="3904" userDrawn="1">
          <p15:clr>
            <a:srgbClr val="F26B43"/>
          </p15:clr>
        </p15:guide>
        <p15:guide id="50" pos="4392" userDrawn="1">
          <p15:clr>
            <a:srgbClr val="F26B43"/>
          </p15:clr>
        </p15:guide>
        <p15:guide id="51" pos="4520" userDrawn="1">
          <p15:clr>
            <a:srgbClr val="F26B43"/>
          </p15:clr>
        </p15:guide>
        <p15:guide id="52" pos="5016" userDrawn="1">
          <p15:clr>
            <a:srgbClr val="F26B43"/>
          </p15:clr>
        </p15:guide>
        <p15:guide id="53" pos="5144" userDrawn="1">
          <p15:clr>
            <a:srgbClr val="F26B43"/>
          </p15:clr>
        </p15:guide>
        <p15:guide id="54" pos="5632" userDrawn="1">
          <p15:clr>
            <a:srgbClr val="F26B43"/>
          </p15:clr>
        </p15:guide>
        <p15:guide id="55" pos="5760" userDrawn="1">
          <p15:clr>
            <a:srgbClr val="F26B43"/>
          </p15:clr>
        </p15:guide>
        <p15:guide id="56" pos="6248" userDrawn="1">
          <p15:clr>
            <a:srgbClr val="F26B43"/>
          </p15:clr>
        </p15:guide>
        <p15:guide id="57" pos="6376" userDrawn="1">
          <p15:clr>
            <a:srgbClr val="F26B43"/>
          </p15:clr>
        </p15:guide>
        <p15:guide id="58" pos="6872" userDrawn="1">
          <p15:clr>
            <a:srgbClr val="F26B43"/>
          </p15:clr>
        </p15:guide>
        <p15:guide id="59" pos="7000" userDrawn="1">
          <p15:clr>
            <a:srgbClr val="F26B43"/>
          </p15:clr>
        </p15:guide>
        <p15:guide id="60" pos="7488" userDrawn="1">
          <p15:clr>
            <a:srgbClr val="F26B43"/>
          </p15:clr>
        </p15:guide>
        <p15:guide id="61" orient="horz" userDrawn="1">
          <p15:clr>
            <a:srgbClr val="F26B43"/>
          </p15:clr>
        </p15:guide>
        <p15:guide id="62" orient="horz" pos="4320" userDrawn="1">
          <p15:clr>
            <a:srgbClr val="F26B43"/>
          </p15:clr>
        </p15:guide>
        <p15:guide id="63" orient="horz" pos="192" userDrawn="1">
          <p15:clr>
            <a:srgbClr val="F26B43"/>
          </p15:clr>
        </p15:guide>
        <p15:guide id="64" orient="horz" pos="4124" userDrawn="1">
          <p15:clr>
            <a:srgbClr val="F26B43"/>
          </p15:clr>
        </p15:guide>
        <p15:guide id="65" orient="horz" pos="4061" userDrawn="1">
          <p15:clr>
            <a:srgbClr val="FBAE40"/>
          </p15:clr>
        </p15:guide>
        <p15:guide id="66" pos="3840" userDrawn="1">
          <p15:clr>
            <a:srgbClr val="5ACBF0"/>
          </p15:clr>
        </p15:guide>
        <p15:guide id="67" orient="horz" pos="2160" userDrawn="1">
          <p15:clr>
            <a:srgbClr val="5ACBF0"/>
          </p15:clr>
        </p15:guide>
        <p15:guide id="68" pos="264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laserfiche.com/products/intelligent-data-capture/?utm_source=case-study&amp;utm_medium=presentation&amp;utm_campaign=manufacturing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serfiche.com/resources/customer-stories/4front-engineered-solutions" TargetMode="External"/><Relationship Id="rId5" Type="http://schemas.openxmlformats.org/officeDocument/2006/relationships/hyperlink" Target="https://www.laserfiche.com/products/document-and-records-management/?utm_source=case-study&amp;utm_medium=presentation&amp;utm_campaign=manufacturing" TargetMode="External"/><Relationship Id="rId4" Type="http://schemas.openxmlformats.org/officeDocument/2006/relationships/hyperlink" Target="https://www.laserfiche.com/products/process-automation/?utm_source=case-study&amp;utm_medium=presentation&amp;utm_campaign=manufactu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E6CD887-CF88-9ABF-BC68-F9902ACF876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b="1" dirty="0"/>
              <a:t>Customer:</a:t>
            </a:r>
            <a:br>
              <a:rPr lang="en-US" dirty="0"/>
            </a:br>
            <a:r>
              <a:rPr lang="en-US" dirty="0"/>
              <a:t>4Front Engineered Solutions</a:t>
            </a:r>
          </a:p>
          <a:p>
            <a:r>
              <a:rPr lang="en-US" b="1" dirty="0"/>
              <a:t>Industry:</a:t>
            </a:r>
            <a:br>
              <a:rPr lang="en-US" dirty="0"/>
            </a:br>
            <a:r>
              <a:rPr lang="en-US" dirty="0"/>
              <a:t>Manufacturing</a:t>
            </a:r>
          </a:p>
          <a:p>
            <a:r>
              <a:rPr lang="en-US" b="1" dirty="0"/>
              <a:t>Size:</a:t>
            </a:r>
            <a:br>
              <a:rPr lang="en-US" dirty="0"/>
            </a:br>
            <a:r>
              <a:rPr lang="en-US" dirty="0"/>
              <a:t>500-1,000 employees</a:t>
            </a:r>
          </a:p>
          <a:p>
            <a:r>
              <a:rPr lang="en-US" b="1" dirty="0"/>
              <a:t>Country:</a:t>
            </a:r>
            <a:br>
              <a:rPr lang="en-US" dirty="0"/>
            </a:br>
            <a:r>
              <a:rPr lang="en-US" dirty="0"/>
              <a:t>U.S., Canada, Mexico</a:t>
            </a:r>
          </a:p>
          <a:p>
            <a:r>
              <a:rPr lang="en-US" b="1" dirty="0"/>
              <a:t>Products and Services: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Intelligent Data Capture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Process Automation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Document and Records </a:t>
            </a:r>
            <a:r>
              <a:rPr lang="en-US">
                <a:hlinkClick r:id="rId5"/>
              </a:rPr>
              <a:t>Management</a:t>
            </a:r>
            <a:r>
              <a:rPr lang="en-US"/>
              <a:t> </a:t>
            </a:r>
            <a:endParaRPr lang="nn-NO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CE3811D-E641-8A3C-0922-7EDB5107C6D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As a manufacturer of loading dock equipment, 4Front Engineered Solutions needed a way to centralize information and automate processes such as order management and accounts payable.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58E797E-F56C-A236-3CFB-CE2F29416B0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4Front implemented Laserfiche to digitize and automate order cycle documentation and business processes.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8C1AA74-3E33-F5CA-B4EB-21846BD8916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In addition to reducing reliance on manual processes, 4Front used Laserfiche to create a digital-first, streamlined employee experience when interacting with order cycle management, and accounting functions. This has helped to increase productivity, transparency, and accountability overall.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DDC82AB-75B6-2952-5BB8-2119C5986C1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“The manufacturing sector is becoming increasingly data driven. Our digital transformation initiatives have enabled us to provide a better experience for our customers and staff members. We can respond to customers more quickly, retrieving relevant documents in seconds while speaking to them.”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8208CFDE-A959-2EA3-4E89-55694EDB331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anchor="t"/>
          <a:lstStyle/>
          <a:p>
            <a:r>
              <a:rPr lang="en-US" dirty="0"/>
              <a:t>— Amy </a:t>
            </a:r>
            <a:r>
              <a:rPr lang="en-US" dirty="0" err="1"/>
              <a:t>Skoug</a:t>
            </a:r>
            <a:r>
              <a:rPr lang="en-US" dirty="0"/>
              <a:t>, Director of IT - Applications, 4Front</a:t>
            </a:r>
          </a:p>
        </p:txBody>
      </p:sp>
      <p:sp>
        <p:nvSpPr>
          <p:cNvPr id="2" name="Rounded Rectangle 1">
            <a:hlinkClick r:id="rId6"/>
            <a:extLst>
              <a:ext uri="{FF2B5EF4-FFF2-40B4-BE49-F238E27FC236}">
                <a16:creationId xmlns:a16="http://schemas.microsoft.com/office/drawing/2014/main" id="{2B766E24-6DD1-DFE5-BB79-3B324202C0C1}"/>
              </a:ext>
            </a:extLst>
          </p:cNvPr>
          <p:cNvSpPr/>
          <p:nvPr/>
        </p:nvSpPr>
        <p:spPr>
          <a:xfrm>
            <a:off x="316900" y="6244604"/>
            <a:ext cx="2426298" cy="4078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A85E67E-5F09-6805-ECB4-EC0AE165CFC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5" t="-28516" r="9985" b="-28516"/>
          <a:stretch/>
        </p:blipFill>
        <p:spPr>
          <a:xfrm>
            <a:off x="304799" y="304800"/>
            <a:ext cx="2438399" cy="1619534"/>
          </a:xfrm>
        </p:spPr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4FA17450-BD68-2300-0F10-A8F8F31F71A5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0811282"/>
      </p:ext>
    </p:extLst>
  </p:cSld>
  <p:clrMapOvr>
    <a:masterClrMapping/>
  </p:clrMapOvr>
</p:sld>
</file>

<file path=ppt/theme/theme1.xml><?xml version="1.0" encoding="utf-8"?>
<a:theme xmlns:a="http://schemas.openxmlformats.org/drawingml/2006/main" name="Laserfiche Theme">
  <a:themeElements>
    <a:clrScheme name="Laserfiche Theme 2022">
      <a:dk1>
        <a:srgbClr val="21282F"/>
      </a:dk1>
      <a:lt1>
        <a:srgbClr val="FFFFFF"/>
      </a:lt1>
      <a:dk2>
        <a:srgbClr val="083D66"/>
      </a:dk2>
      <a:lt2>
        <a:srgbClr val="F3F7F9"/>
      </a:lt2>
      <a:accent1>
        <a:srgbClr val="E35105"/>
      </a:accent1>
      <a:accent2>
        <a:srgbClr val="083C66"/>
      </a:accent2>
      <a:accent3>
        <a:srgbClr val="DDE5ED"/>
      </a:accent3>
      <a:accent4>
        <a:srgbClr val="00706C"/>
      </a:accent4>
      <a:accent5>
        <a:srgbClr val="E39A24"/>
      </a:accent5>
      <a:accent6>
        <a:srgbClr val="B60469"/>
      </a:accent6>
      <a:hlink>
        <a:srgbClr val="0066D4"/>
      </a:hlink>
      <a:folHlink>
        <a:srgbClr val="80A5B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case-study-one-sheet-2305" id="{5EA13CD2-D545-A941-A27C-5A33416D8D2B}" vid="{49FAAB03-0CF7-9E46-9189-E240081775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ID xmlns="b39b09f5-cafc-4224-bad4-d14490fe18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860C65DBC6D429E02E31FAAF98C9B" ma:contentTypeVersion="18" ma:contentTypeDescription="Create a new document." ma:contentTypeScope="" ma:versionID="3e82f37c8349404928e1d965b04f1bd8">
  <xsd:schema xmlns:xsd="http://www.w3.org/2001/XMLSchema" xmlns:xs="http://www.w3.org/2001/XMLSchema" xmlns:p="http://schemas.microsoft.com/office/2006/metadata/properties" xmlns:ns2="76bc8f26-8d91-4f68-b952-e5b049acb6ef" xmlns:ns3="b39b09f5-cafc-4224-bad4-d14490fe18d1" targetNamespace="http://schemas.microsoft.com/office/2006/metadata/properties" ma:root="true" ma:fieldsID="a6ed40012759c4c650277585cfd47941" ns2:_="" ns3:_="">
    <xsd:import namespace="76bc8f26-8d91-4f68-b952-e5b049acb6ef"/>
    <xsd:import namespace="b39b09f5-cafc-4224-bad4-d14490fe18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Project_x0020_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c8f26-8d91-4f68-b952-e5b049acb6ef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b09f5-cafc-4224-bad4-d14490fe18d1" elementFormDefault="qualified">
    <xsd:import namespace="http://schemas.microsoft.com/office/2006/documentManagement/types"/>
    <xsd:import namespace="http://schemas.microsoft.com/office/infopath/2007/PartnerControls"/>
    <xsd:element name="Project_x0020_ID" ma:index="6" nillable="true" ma:displayName="Project ID" ma:internalName="Project_x0020_ID" ma:readOnly="false">
      <xsd:simpleType>
        <xsd:restriction base="dms:Text">
          <xsd:maxLength value="255"/>
        </xsd:restriction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33D597-BDE7-4FF8-A836-6E50C3335523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b39b09f5-cafc-4224-bad4-d14490fe18d1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76bc8f26-8d91-4f68-b952-e5b049acb6ef"/>
  </ds:schemaRefs>
</ds:datastoreItem>
</file>

<file path=customXml/itemProps2.xml><?xml version="1.0" encoding="utf-8"?>
<ds:datastoreItem xmlns:ds="http://schemas.openxmlformats.org/officeDocument/2006/customXml" ds:itemID="{DCCFE95A-F973-4BFE-B3EC-39D1A60A6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c8f26-8d91-4f68-b952-e5b049acb6ef"/>
    <ds:schemaRef ds:uri="b39b09f5-cafc-4224-bad4-d14490fe1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AB7D8F-D153-4147-8604-E9F2BC8F45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Laserfiche Theme</Template>
  <TotalTime>304</TotalTime>
  <Words>183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Heavy</vt:lpstr>
      <vt:lpstr>Franklin Gothic Medium</vt:lpstr>
      <vt:lpstr>Laserfiche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Toyo Fukuda</cp:lastModifiedBy>
  <cp:revision>10</cp:revision>
  <dcterms:created xsi:type="dcterms:W3CDTF">2023-06-02T04:05:20Z</dcterms:created>
  <dcterms:modified xsi:type="dcterms:W3CDTF">2023-06-20T22:12:47Z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246ab784-c624-44f2-9cd8-ef442bda7f23</vt:lpwstr>
  </property>
  <property fmtid="{D5CDD505-2E9C-101B-9397-08002B2CF9AE}" pid="3" name="ContentTypeId">
    <vt:lpwstr>0x010100437860C65DBC6D429E02E31FAAF98C9B</vt:lpwstr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etDate">
    <vt:lpwstr>2021-03-08T19:41:13Z</vt:lpwstr>
  </property>
  <property fmtid="{D5CDD505-2E9C-101B-9397-08002B2CF9AE}" pid="6" name="MSIP_Label_f42aa342-8706-4288-bd11-ebb85995028c_Method">
    <vt:lpwstr>Standard</vt:lpwstr>
  </property>
  <property fmtid="{D5CDD505-2E9C-101B-9397-08002B2CF9AE}" pid="7" name="MSIP_Label_f42aa342-8706-4288-bd11-ebb85995028c_Name">
    <vt:lpwstr>Internal</vt:lpwstr>
  </property>
  <property fmtid="{D5CDD505-2E9C-101B-9397-08002B2CF9AE}" pid="8" name="MSIP_Label_f42aa342-8706-4288-bd11-ebb85995028c_SiteId">
    <vt:lpwstr>72f988bf-86f1-41af-91ab-2d7cd011db47</vt:lpwstr>
  </property>
  <property fmtid="{D5CDD505-2E9C-101B-9397-08002B2CF9AE}" pid="9" name="MSIP_Label_f42aa342-8706-4288-bd11-ebb85995028c_ActionId">
    <vt:lpwstr>e58aa798-fc8a-413c-8e05-500419b74ff1</vt:lpwstr>
  </property>
  <property fmtid="{D5CDD505-2E9C-101B-9397-08002B2CF9AE}" pid="10" name="MSIP_Label_f42aa342-8706-4288-bd11-ebb85995028c_ContentBits">
    <vt:lpwstr>0</vt:lpwstr>
  </property>
</Properties>
</file>