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6"/>
  </p:notesMasterIdLst>
  <p:handoutMasterIdLst>
    <p:handoutMasterId r:id="rId7"/>
  </p:handoutMasterIdLst>
  <p:sldIdLst>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ona Lee" initials="YL" lastIdx="1" clrIdx="0">
    <p:extLst>
      <p:ext uri="{19B8F6BF-5375-455C-9EA6-DF929625EA0E}">
        <p15:presenceInfo xmlns:p15="http://schemas.microsoft.com/office/powerpoint/2012/main" userId="7f445ac4d1af5e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05D"/>
    <a:srgbClr val="FFF9BF"/>
    <a:srgbClr val="ECECEC"/>
    <a:srgbClr val="FFFFFF"/>
    <a:srgbClr val="2E2B68"/>
    <a:srgbClr val="0C6F54"/>
    <a:srgbClr val="222930"/>
    <a:srgbClr val="F7FAFB"/>
    <a:srgbClr val="F8E2C0"/>
    <a:srgbClr val="FD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8" autoAdjust="0"/>
    <p:restoredTop sz="96327"/>
  </p:normalViewPr>
  <p:slideViewPr>
    <p:cSldViewPr snapToGrid="0">
      <p:cViewPr>
        <p:scale>
          <a:sx n="283" d="100"/>
          <a:sy n="283" d="100"/>
        </p:scale>
        <p:origin x="128" y="-5680"/>
      </p:cViewPr>
      <p:guideLst/>
    </p:cSldViewPr>
  </p:slideViewPr>
  <p:notesTextViewPr>
    <p:cViewPr>
      <p:scale>
        <a:sx n="1" d="1"/>
        <a:sy n="1" d="1"/>
      </p:scale>
      <p:origin x="0" y="0"/>
    </p:cViewPr>
  </p:notesTextViewPr>
  <p:notesViewPr>
    <p:cSldViewPr snapToGrid="0">
      <p:cViewPr varScale="1">
        <p:scale>
          <a:sx n="104" d="100"/>
          <a:sy n="104" d="100"/>
        </p:scale>
        <p:origin x="18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55E4D-89D7-4AB3-AA4C-FD060A59E4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9EF226-116B-4D1C-895C-9B6F657014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79CB49-0505-4733-81CC-4733A89D4B27}" type="datetimeFigureOut">
              <a:rPr lang="en-US" smtClean="0"/>
              <a:t>7/18/23</a:t>
            </a:fld>
            <a:endParaRPr lang="en-US"/>
          </a:p>
        </p:txBody>
      </p:sp>
      <p:sp>
        <p:nvSpPr>
          <p:cNvPr id="4" name="Footer Placeholder 3">
            <a:extLst>
              <a:ext uri="{FF2B5EF4-FFF2-40B4-BE49-F238E27FC236}">
                <a16:creationId xmlns:a16="http://schemas.microsoft.com/office/drawing/2014/main" id="{EDDB9FD8-2F6F-4092-AFC7-3BE43A74BF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AA2426-8A12-4374-9D83-F11C5F7C63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889510-F86A-4C1A-B88C-7F268A6233B7}" type="slidenum">
              <a:rPr lang="en-US" smtClean="0"/>
              <a:t>‹#›</a:t>
            </a:fld>
            <a:endParaRPr lang="en-US"/>
          </a:p>
        </p:txBody>
      </p:sp>
    </p:spTree>
    <p:extLst>
      <p:ext uri="{BB962C8B-B14F-4D97-AF65-F5344CB8AC3E}">
        <p14:creationId xmlns:p14="http://schemas.microsoft.com/office/powerpoint/2010/main" val="58011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0FF3D-C5D3-C34D-99FB-0F4BB95CD0B7}"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2F23D-C1D2-2A4C-A3A3-31BA482E5D70}" type="slidenum">
              <a:rPr lang="en-US" smtClean="0"/>
              <a:t>‹#›</a:t>
            </a:fld>
            <a:endParaRPr lang="en-US"/>
          </a:p>
        </p:txBody>
      </p:sp>
    </p:spTree>
    <p:extLst>
      <p:ext uri="{BB962C8B-B14F-4D97-AF65-F5344CB8AC3E}">
        <p14:creationId xmlns:p14="http://schemas.microsoft.com/office/powerpoint/2010/main" val="28804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2F23D-C1D2-2A4C-A3A3-31BA482E5D70}" type="slidenum">
              <a:rPr lang="en-US" smtClean="0"/>
              <a:t>1</a:t>
            </a:fld>
            <a:endParaRPr lang="en-US"/>
          </a:p>
        </p:txBody>
      </p:sp>
    </p:spTree>
    <p:extLst>
      <p:ext uri="{BB962C8B-B14F-4D97-AF65-F5344CB8AC3E}">
        <p14:creationId xmlns:p14="http://schemas.microsoft.com/office/powerpoint/2010/main" val="50815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eneral with Header Only with No Background">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405629B-337D-48B5-327D-9F813E56FA9C}"/>
              </a:ext>
            </a:extLst>
          </p:cNvPr>
          <p:cNvSpPr>
            <a:spLocks noGrp="1" noChangeAspect="1"/>
          </p:cNvSpPr>
          <p:nvPr>
            <p:ph type="pic" sz="quarter" idx="24" hasCustomPrompt="1"/>
          </p:nvPr>
        </p:nvSpPr>
        <p:spPr>
          <a:xfrm>
            <a:off x="3048000" y="4762"/>
            <a:ext cx="5892229" cy="3217862"/>
          </a:xfrm>
          <a:prstGeom prst="rect">
            <a:avLst/>
          </a:prstGeom>
          <a:solidFill>
            <a:schemeClr val="accent3"/>
          </a:solidFill>
        </p:spPr>
        <p:txBody>
          <a:bodyPr anchor="ctr"/>
          <a:lstStyle>
            <a:lvl1pPr marL="0" indent="0" algn="ctr">
              <a:buNone/>
              <a:defRPr lang="en-US" sz="2400" dirty="0">
                <a:solidFill>
                  <a:schemeClr val="tx1"/>
                </a:solidFill>
              </a:defRPr>
            </a:lvl1pPr>
          </a:lstStyle>
          <a:p>
            <a:r>
              <a:rPr lang="en-US" dirty="0"/>
              <a:t>PLACE CASE STUDY KEY ART IMAGE</a:t>
            </a:r>
          </a:p>
        </p:txBody>
      </p:sp>
      <p:sp>
        <p:nvSpPr>
          <p:cNvPr id="3" name="Picture Placeholder 4">
            <a:extLst>
              <a:ext uri="{FF2B5EF4-FFF2-40B4-BE49-F238E27FC236}">
                <a16:creationId xmlns:a16="http://schemas.microsoft.com/office/drawing/2014/main" id="{28804A25-7893-A097-3E35-CA7C513AB57C}"/>
              </a:ext>
            </a:extLst>
          </p:cNvPr>
          <p:cNvSpPr>
            <a:spLocks noGrp="1" noChangeAspect="1"/>
          </p:cNvSpPr>
          <p:nvPr>
            <p:ph type="pic" sz="quarter" idx="23" hasCustomPrompt="1"/>
          </p:nvPr>
        </p:nvSpPr>
        <p:spPr>
          <a:xfrm>
            <a:off x="304799" y="304800"/>
            <a:ext cx="2438399" cy="1619534"/>
          </a:xfrm>
          <a:prstGeom prst="rect">
            <a:avLst/>
          </a:prstGeom>
          <a:solidFill>
            <a:schemeClr val="bg1"/>
          </a:solidFill>
          <a:ln w="6350">
            <a:solidFill>
              <a:schemeClr val="tx1">
                <a:lumMod val="50000"/>
                <a:lumOff val="50000"/>
              </a:schemeClr>
            </a:solidFill>
          </a:ln>
        </p:spPr>
        <p:txBody>
          <a:bodyPr anchor="ctr"/>
          <a:lstStyle>
            <a:lvl1pPr marL="0" indent="0" algn="ctr">
              <a:buNone/>
              <a:defRPr sz="2400"/>
            </a:lvl1pPr>
          </a:lstStyle>
          <a:p>
            <a:r>
              <a:rPr lang="en-US" dirty="0"/>
              <a:t>PLACE CASE STUDY LOGO</a:t>
            </a:r>
          </a:p>
        </p:txBody>
      </p:sp>
      <p:sp>
        <p:nvSpPr>
          <p:cNvPr id="7" name="Rectangle 6">
            <a:extLst>
              <a:ext uri="{FF2B5EF4-FFF2-40B4-BE49-F238E27FC236}">
                <a16:creationId xmlns:a16="http://schemas.microsoft.com/office/drawing/2014/main" id="{5613827F-6135-3BBC-E3EB-40BE54BB00F0}"/>
              </a:ext>
            </a:extLst>
          </p:cNvPr>
          <p:cNvSpPr/>
          <p:nvPr userDrawn="1"/>
        </p:nvSpPr>
        <p:spPr>
          <a:xfrm>
            <a:off x="8940228" y="0"/>
            <a:ext cx="3251771" cy="322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50688D52-BBF0-0473-90DA-13327C92D5B9}"/>
              </a:ext>
            </a:extLst>
          </p:cNvPr>
          <p:cNvSpPr txBox="1"/>
          <p:nvPr userDrawn="1"/>
        </p:nvSpPr>
        <p:spPr>
          <a:xfrm>
            <a:off x="3251200"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Situation:</a:t>
            </a:r>
          </a:p>
        </p:txBody>
      </p:sp>
      <p:sp>
        <p:nvSpPr>
          <p:cNvPr id="16" name="TextBox 15">
            <a:extLst>
              <a:ext uri="{FF2B5EF4-FFF2-40B4-BE49-F238E27FC236}">
                <a16:creationId xmlns:a16="http://schemas.microsoft.com/office/drawing/2014/main" id="{93893DDA-CDD7-F619-9EF5-BBC168582408}"/>
              </a:ext>
            </a:extLst>
          </p:cNvPr>
          <p:cNvSpPr txBox="1"/>
          <p:nvPr userDrawn="1"/>
        </p:nvSpPr>
        <p:spPr>
          <a:xfrm>
            <a:off x="6197028" y="3411021"/>
            <a:ext cx="2743200" cy="215444"/>
          </a:xfrm>
          <a:prstGeom prst="rect">
            <a:avLst/>
          </a:prstGeom>
          <a:noFill/>
          <a:ln>
            <a:noFill/>
          </a:ln>
        </p:spPr>
        <p:txBody>
          <a:bodyPr wrap="square" lIns="0" tIns="0" rIns="0" bIns="0" rtlCol="0" anchor="b" anchorCtr="0">
            <a:spAutoFit/>
          </a:bodyPr>
          <a:lstStyle/>
          <a:p>
            <a:r>
              <a:rPr lang="en-US" sz="1400" b="0" i="0" dirty="0">
                <a:solidFill>
                  <a:schemeClr val="tx2"/>
                </a:solidFill>
                <a:latin typeface="Franklin Gothic Heavy" panose="020B0603020102020204" pitchFamily="34" charset="0"/>
                <a:cs typeface="TisaPro-Bold" panose="02010504030101020102" pitchFamily="2" charset="77"/>
              </a:rPr>
              <a:t>Solution:</a:t>
            </a:r>
          </a:p>
        </p:txBody>
      </p:sp>
      <p:sp>
        <p:nvSpPr>
          <p:cNvPr id="18" name="TextBox 17">
            <a:extLst>
              <a:ext uri="{FF2B5EF4-FFF2-40B4-BE49-F238E27FC236}">
                <a16:creationId xmlns:a16="http://schemas.microsoft.com/office/drawing/2014/main" id="{64592BD9-1313-F743-8122-5C086041F329}"/>
              </a:ext>
            </a:extLst>
          </p:cNvPr>
          <p:cNvSpPr txBox="1"/>
          <p:nvPr userDrawn="1"/>
        </p:nvSpPr>
        <p:spPr>
          <a:xfrm>
            <a:off x="9148425"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Impact:</a:t>
            </a:r>
          </a:p>
        </p:txBody>
      </p:sp>
      <p:sp>
        <p:nvSpPr>
          <p:cNvPr id="25" name="Text Placeholder 23">
            <a:extLst>
              <a:ext uri="{FF2B5EF4-FFF2-40B4-BE49-F238E27FC236}">
                <a16:creationId xmlns:a16="http://schemas.microsoft.com/office/drawing/2014/main" id="{DD231317-1353-9562-774F-7854840BF5A2}"/>
              </a:ext>
            </a:extLst>
          </p:cNvPr>
          <p:cNvSpPr>
            <a:spLocks noGrp="1"/>
          </p:cNvSpPr>
          <p:nvPr>
            <p:ph type="body" sz="quarter" idx="27" hasCustomPrompt="1"/>
          </p:nvPr>
        </p:nvSpPr>
        <p:spPr>
          <a:xfrm>
            <a:off x="300038" y="2130359"/>
            <a:ext cx="2443162" cy="3913673"/>
          </a:xfrm>
          <a:prstGeom prst="rect">
            <a:avLst/>
          </a:prstGeom>
        </p:spPr>
        <p:txBody>
          <a:bodyPr lIns="0" tIns="0" rIns="0" bIns="0" anchor="b"/>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customer summary. Please bold customer, industry, size, country, products and services and solution providers. Add bullets under Products and Services.</a:t>
            </a:r>
          </a:p>
        </p:txBody>
      </p:sp>
      <p:sp>
        <p:nvSpPr>
          <p:cNvPr id="28" name="Text Placeholder 26">
            <a:extLst>
              <a:ext uri="{FF2B5EF4-FFF2-40B4-BE49-F238E27FC236}">
                <a16:creationId xmlns:a16="http://schemas.microsoft.com/office/drawing/2014/main" id="{A41DEC95-4BA3-33C9-FB1F-78303ABA459C}"/>
              </a:ext>
            </a:extLst>
          </p:cNvPr>
          <p:cNvSpPr>
            <a:spLocks noGrp="1"/>
          </p:cNvSpPr>
          <p:nvPr>
            <p:ph type="body" sz="quarter" idx="28" hasCustomPrompt="1"/>
          </p:nvPr>
        </p:nvSpPr>
        <p:spPr>
          <a:xfrm>
            <a:off x="3251200"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29" name="Text Placeholder 26">
            <a:extLst>
              <a:ext uri="{FF2B5EF4-FFF2-40B4-BE49-F238E27FC236}">
                <a16:creationId xmlns:a16="http://schemas.microsoft.com/office/drawing/2014/main" id="{746BC23C-9F90-7EFA-9CD8-E3340274A87E}"/>
              </a:ext>
            </a:extLst>
          </p:cNvPr>
          <p:cNvSpPr>
            <a:spLocks noGrp="1"/>
          </p:cNvSpPr>
          <p:nvPr>
            <p:ph type="body" sz="quarter" idx="29" hasCustomPrompt="1"/>
          </p:nvPr>
        </p:nvSpPr>
        <p:spPr>
          <a:xfrm>
            <a:off x="6197028"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0" name="Text Placeholder 26">
            <a:extLst>
              <a:ext uri="{FF2B5EF4-FFF2-40B4-BE49-F238E27FC236}">
                <a16:creationId xmlns:a16="http://schemas.microsoft.com/office/drawing/2014/main" id="{5F432C6B-6C02-B063-46F6-A3B082C434B2}"/>
              </a:ext>
            </a:extLst>
          </p:cNvPr>
          <p:cNvSpPr>
            <a:spLocks noGrp="1"/>
          </p:cNvSpPr>
          <p:nvPr>
            <p:ph type="body" sz="quarter" idx="30" hasCustomPrompt="1"/>
          </p:nvPr>
        </p:nvSpPr>
        <p:spPr>
          <a:xfrm>
            <a:off x="9152647" y="3645273"/>
            <a:ext cx="2734553"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2" name="Text Placeholder 31">
            <a:extLst>
              <a:ext uri="{FF2B5EF4-FFF2-40B4-BE49-F238E27FC236}">
                <a16:creationId xmlns:a16="http://schemas.microsoft.com/office/drawing/2014/main" id="{25F8601D-2473-9479-441A-CABDFBEFFE3B}"/>
              </a:ext>
            </a:extLst>
          </p:cNvPr>
          <p:cNvSpPr>
            <a:spLocks noGrp="1"/>
          </p:cNvSpPr>
          <p:nvPr>
            <p:ph type="body" sz="quarter" idx="31" hasCustomPrompt="1"/>
          </p:nvPr>
        </p:nvSpPr>
        <p:spPr>
          <a:xfrm>
            <a:off x="8940800" y="304800"/>
            <a:ext cx="2955047" cy="1941253"/>
          </a:xfrm>
          <a:prstGeom prst="rect">
            <a:avLst/>
          </a:prstGeom>
        </p:spPr>
        <p:txBody>
          <a:bodyPr lIns="0" tIns="0" rIns="0" bIns="0" anchor="ctr"/>
          <a:lstStyle>
            <a:lvl1pPr marL="174625" indent="-58738">
              <a:lnSpc>
                <a:spcPts val="1600"/>
              </a:lnSpc>
              <a:spcBef>
                <a:spcPts val="0"/>
              </a:spcBef>
              <a:spcAft>
                <a:spcPts val="400"/>
              </a:spcAft>
              <a:buNone/>
              <a:tabLst/>
              <a:defRPr sz="1200">
                <a:solidFill>
                  <a:schemeClr val="bg1"/>
                </a:solidFill>
              </a:defRPr>
            </a:lvl1pPr>
          </a:lstStyle>
          <a:p>
            <a:pPr lvl="0"/>
            <a:r>
              <a:rPr lang="en-US" dirty="0"/>
              <a:t>Click to edit quote style. It’s indented to accommodate for the quote marks.</a:t>
            </a:r>
          </a:p>
        </p:txBody>
      </p:sp>
      <p:sp>
        <p:nvSpPr>
          <p:cNvPr id="34" name="Text Placeholder 33">
            <a:extLst>
              <a:ext uri="{FF2B5EF4-FFF2-40B4-BE49-F238E27FC236}">
                <a16:creationId xmlns:a16="http://schemas.microsoft.com/office/drawing/2014/main" id="{7BBBFC27-C14E-C8F8-9F12-15B96D271E1E}"/>
              </a:ext>
            </a:extLst>
          </p:cNvPr>
          <p:cNvSpPr>
            <a:spLocks noGrp="1"/>
          </p:cNvSpPr>
          <p:nvPr>
            <p:ph type="body" sz="quarter" idx="32" hasCustomPrompt="1"/>
          </p:nvPr>
        </p:nvSpPr>
        <p:spPr>
          <a:xfrm>
            <a:off x="9144000" y="2422526"/>
            <a:ext cx="2743200" cy="587968"/>
          </a:xfrm>
          <a:prstGeom prst="rect">
            <a:avLst/>
          </a:prstGeom>
        </p:spPr>
        <p:txBody>
          <a:bodyPr lIns="0" tIns="0" rIns="0" bIns="0" anchor="b"/>
          <a:lstStyle>
            <a:lvl1pPr marL="0" indent="0">
              <a:lnSpc>
                <a:spcPts val="1600"/>
              </a:lnSpc>
              <a:spcBef>
                <a:spcPts val="0"/>
              </a:spcBef>
              <a:spcAft>
                <a:spcPts val="400"/>
              </a:spcAft>
              <a:buNone/>
              <a:defRPr sz="1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(add EM dash) Click to add name, job role and organization</a:t>
            </a:r>
          </a:p>
        </p:txBody>
      </p:sp>
      <p:sp>
        <p:nvSpPr>
          <p:cNvPr id="4" name="Rounded Rectangle 3">
            <a:extLst>
              <a:ext uri="{FF2B5EF4-FFF2-40B4-BE49-F238E27FC236}">
                <a16:creationId xmlns:a16="http://schemas.microsoft.com/office/drawing/2014/main" id="{8F4C02DB-80FD-2B12-0629-A52D89E6604B}"/>
              </a:ext>
            </a:extLst>
          </p:cNvPr>
          <p:cNvSpPr/>
          <p:nvPr userDrawn="1"/>
        </p:nvSpPr>
        <p:spPr>
          <a:xfrm>
            <a:off x="316900" y="6244604"/>
            <a:ext cx="2426298" cy="407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9C5DAE-AE15-0FF6-B2A4-D234D75D134B}"/>
              </a:ext>
            </a:extLst>
          </p:cNvPr>
          <p:cNvSpPr txBox="1"/>
          <p:nvPr userDrawn="1"/>
        </p:nvSpPr>
        <p:spPr>
          <a:xfrm>
            <a:off x="316900" y="6310022"/>
            <a:ext cx="2426298" cy="276999"/>
          </a:xfrm>
          <a:prstGeom prst="rect">
            <a:avLst/>
          </a:prstGeom>
          <a:noFill/>
        </p:spPr>
        <p:txBody>
          <a:bodyPr wrap="square" rtlCol="0">
            <a:spAutoFit/>
          </a:bodyPr>
          <a:lstStyle/>
          <a:p>
            <a:pPr algn="ctr"/>
            <a:r>
              <a:rPr lang="en-US" sz="1200" b="1" u="sng" dirty="0">
                <a:solidFill>
                  <a:schemeClr val="bg1"/>
                </a:solidFill>
              </a:rPr>
              <a:t>Read the full story here</a:t>
            </a:r>
          </a:p>
        </p:txBody>
      </p:sp>
    </p:spTree>
    <p:extLst>
      <p:ext uri="{BB962C8B-B14F-4D97-AF65-F5344CB8AC3E}">
        <p14:creationId xmlns:p14="http://schemas.microsoft.com/office/powerpoint/2010/main" val="5336129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eneral with Header Only with No Background">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405629B-337D-48B5-327D-9F813E56FA9C}"/>
              </a:ext>
            </a:extLst>
          </p:cNvPr>
          <p:cNvSpPr>
            <a:spLocks noGrp="1" noChangeAspect="1"/>
          </p:cNvSpPr>
          <p:nvPr>
            <p:ph type="pic" sz="quarter" idx="24" hasCustomPrompt="1"/>
          </p:nvPr>
        </p:nvSpPr>
        <p:spPr>
          <a:xfrm>
            <a:off x="6197028" y="4762"/>
            <a:ext cx="5994971" cy="3217862"/>
          </a:xfrm>
          <a:prstGeom prst="rect">
            <a:avLst/>
          </a:prstGeom>
          <a:solidFill>
            <a:schemeClr val="accent3"/>
          </a:solidFill>
        </p:spPr>
        <p:txBody>
          <a:bodyPr anchor="ctr"/>
          <a:lstStyle>
            <a:lvl1pPr marL="0" indent="0" algn="ctr">
              <a:buNone/>
              <a:defRPr lang="en-US" sz="2400" dirty="0">
                <a:solidFill>
                  <a:schemeClr val="tx1"/>
                </a:solidFill>
              </a:defRPr>
            </a:lvl1pPr>
          </a:lstStyle>
          <a:p>
            <a:r>
              <a:rPr lang="en-US" dirty="0"/>
              <a:t>PLACE CASE STUDY KEY ART IMAGE</a:t>
            </a:r>
          </a:p>
        </p:txBody>
      </p:sp>
      <p:sp>
        <p:nvSpPr>
          <p:cNvPr id="3" name="Picture Placeholder 4">
            <a:extLst>
              <a:ext uri="{FF2B5EF4-FFF2-40B4-BE49-F238E27FC236}">
                <a16:creationId xmlns:a16="http://schemas.microsoft.com/office/drawing/2014/main" id="{28804A25-7893-A097-3E35-CA7C513AB57C}"/>
              </a:ext>
            </a:extLst>
          </p:cNvPr>
          <p:cNvSpPr>
            <a:spLocks noGrp="1" noChangeAspect="1"/>
          </p:cNvSpPr>
          <p:nvPr>
            <p:ph type="pic" sz="quarter" idx="23" hasCustomPrompt="1"/>
          </p:nvPr>
        </p:nvSpPr>
        <p:spPr>
          <a:xfrm>
            <a:off x="304799" y="304800"/>
            <a:ext cx="2438399" cy="1619534"/>
          </a:xfrm>
          <a:prstGeom prst="rect">
            <a:avLst/>
          </a:prstGeom>
          <a:solidFill>
            <a:schemeClr val="bg1"/>
          </a:solidFill>
          <a:ln w="6350">
            <a:solidFill>
              <a:schemeClr val="tx1">
                <a:lumMod val="50000"/>
                <a:lumOff val="50000"/>
              </a:schemeClr>
            </a:solidFill>
          </a:ln>
        </p:spPr>
        <p:txBody>
          <a:bodyPr anchor="ctr"/>
          <a:lstStyle>
            <a:lvl1pPr marL="0" indent="0" algn="ctr">
              <a:buNone/>
              <a:defRPr sz="2400"/>
            </a:lvl1pPr>
          </a:lstStyle>
          <a:p>
            <a:r>
              <a:rPr lang="en-US" dirty="0"/>
              <a:t>PLACE CASE STUDY LOGO</a:t>
            </a:r>
          </a:p>
        </p:txBody>
      </p:sp>
      <p:sp>
        <p:nvSpPr>
          <p:cNvPr id="7" name="Rectangle 6">
            <a:extLst>
              <a:ext uri="{FF2B5EF4-FFF2-40B4-BE49-F238E27FC236}">
                <a16:creationId xmlns:a16="http://schemas.microsoft.com/office/drawing/2014/main" id="{5613827F-6135-3BBC-E3EB-40BE54BB00F0}"/>
              </a:ext>
            </a:extLst>
          </p:cNvPr>
          <p:cNvSpPr/>
          <p:nvPr userDrawn="1"/>
        </p:nvSpPr>
        <p:spPr>
          <a:xfrm>
            <a:off x="3048001" y="0"/>
            <a:ext cx="3149600" cy="322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 Placeholder 23">
            <a:extLst>
              <a:ext uri="{FF2B5EF4-FFF2-40B4-BE49-F238E27FC236}">
                <a16:creationId xmlns:a16="http://schemas.microsoft.com/office/drawing/2014/main" id="{DD231317-1353-9562-774F-7854840BF5A2}"/>
              </a:ext>
            </a:extLst>
          </p:cNvPr>
          <p:cNvSpPr>
            <a:spLocks noGrp="1"/>
          </p:cNvSpPr>
          <p:nvPr>
            <p:ph type="body" sz="quarter" idx="27" hasCustomPrompt="1"/>
          </p:nvPr>
        </p:nvSpPr>
        <p:spPr>
          <a:xfrm>
            <a:off x="300038" y="2130358"/>
            <a:ext cx="2443162" cy="3913674"/>
          </a:xfrm>
          <a:prstGeom prst="rect">
            <a:avLst/>
          </a:prstGeom>
        </p:spPr>
        <p:txBody>
          <a:bodyPr lIns="0" tIns="0" rIns="0" bIns="0" anchor="b"/>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customer summary. Please bold customer, industry, size, country, products and services and solution providers. Add bullets under Products and Services.</a:t>
            </a:r>
          </a:p>
        </p:txBody>
      </p:sp>
      <p:sp>
        <p:nvSpPr>
          <p:cNvPr id="28" name="Text Placeholder 26">
            <a:extLst>
              <a:ext uri="{FF2B5EF4-FFF2-40B4-BE49-F238E27FC236}">
                <a16:creationId xmlns:a16="http://schemas.microsoft.com/office/drawing/2014/main" id="{A41DEC95-4BA3-33C9-FB1F-78303ABA459C}"/>
              </a:ext>
            </a:extLst>
          </p:cNvPr>
          <p:cNvSpPr>
            <a:spLocks noGrp="1"/>
          </p:cNvSpPr>
          <p:nvPr>
            <p:ph type="body" sz="quarter" idx="28" hasCustomPrompt="1"/>
          </p:nvPr>
        </p:nvSpPr>
        <p:spPr>
          <a:xfrm>
            <a:off x="3251200"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29" name="Text Placeholder 26">
            <a:extLst>
              <a:ext uri="{FF2B5EF4-FFF2-40B4-BE49-F238E27FC236}">
                <a16:creationId xmlns:a16="http://schemas.microsoft.com/office/drawing/2014/main" id="{746BC23C-9F90-7EFA-9CD8-E3340274A87E}"/>
              </a:ext>
            </a:extLst>
          </p:cNvPr>
          <p:cNvSpPr>
            <a:spLocks noGrp="1"/>
          </p:cNvSpPr>
          <p:nvPr>
            <p:ph type="body" sz="quarter" idx="29" hasCustomPrompt="1"/>
          </p:nvPr>
        </p:nvSpPr>
        <p:spPr>
          <a:xfrm>
            <a:off x="6197028"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0" name="Text Placeholder 26">
            <a:extLst>
              <a:ext uri="{FF2B5EF4-FFF2-40B4-BE49-F238E27FC236}">
                <a16:creationId xmlns:a16="http://schemas.microsoft.com/office/drawing/2014/main" id="{5F432C6B-6C02-B063-46F6-A3B082C434B2}"/>
              </a:ext>
            </a:extLst>
          </p:cNvPr>
          <p:cNvSpPr>
            <a:spLocks noGrp="1"/>
          </p:cNvSpPr>
          <p:nvPr>
            <p:ph type="body" sz="quarter" idx="30" hasCustomPrompt="1"/>
          </p:nvPr>
        </p:nvSpPr>
        <p:spPr>
          <a:xfrm>
            <a:off x="9152647" y="3645273"/>
            <a:ext cx="2734553"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9" name="Text Placeholder 8">
            <a:extLst>
              <a:ext uri="{FF2B5EF4-FFF2-40B4-BE49-F238E27FC236}">
                <a16:creationId xmlns:a16="http://schemas.microsoft.com/office/drawing/2014/main" id="{28806026-35DF-802D-07DA-F89E4F7647B7}"/>
              </a:ext>
            </a:extLst>
          </p:cNvPr>
          <p:cNvSpPr>
            <a:spLocks noGrp="1"/>
          </p:cNvSpPr>
          <p:nvPr>
            <p:ph type="body" sz="quarter" idx="31" hasCustomPrompt="1"/>
          </p:nvPr>
        </p:nvSpPr>
        <p:spPr>
          <a:xfrm>
            <a:off x="3251201" y="304800"/>
            <a:ext cx="2743200" cy="2647950"/>
          </a:xfrm>
          <a:prstGeom prst="rect">
            <a:avLst/>
          </a:prstGeom>
        </p:spPr>
        <p:txBody>
          <a:bodyPr lIns="0" tIns="0" rIns="0" bIns="0" anchor="ctr"/>
          <a:lstStyle>
            <a:lvl1pPr marL="0" indent="0">
              <a:lnSpc>
                <a:spcPts val="2800"/>
              </a:lnSpc>
              <a:spcBef>
                <a:spcPts val="0"/>
              </a:spcBef>
              <a:spcAft>
                <a:spcPts val="1600"/>
              </a:spcAft>
              <a:buNone/>
              <a:defRPr sz="2400">
                <a:solidFill>
                  <a:schemeClr val="bg1"/>
                </a:solidFill>
                <a:latin typeface="Franklin Gothic Medium" panose="020B06030201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Click to edit case study headline</a:t>
            </a:r>
          </a:p>
        </p:txBody>
      </p:sp>
      <p:sp>
        <p:nvSpPr>
          <p:cNvPr id="4" name="Rounded Rectangle 3">
            <a:extLst>
              <a:ext uri="{FF2B5EF4-FFF2-40B4-BE49-F238E27FC236}">
                <a16:creationId xmlns:a16="http://schemas.microsoft.com/office/drawing/2014/main" id="{0BB093BE-D4C1-9B77-030D-83ED3D3CE51F}"/>
              </a:ext>
            </a:extLst>
          </p:cNvPr>
          <p:cNvSpPr/>
          <p:nvPr userDrawn="1"/>
        </p:nvSpPr>
        <p:spPr>
          <a:xfrm>
            <a:off x="316900" y="6244604"/>
            <a:ext cx="2426298" cy="407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34D714-2422-6122-AC56-23A367C639A1}"/>
              </a:ext>
            </a:extLst>
          </p:cNvPr>
          <p:cNvSpPr txBox="1"/>
          <p:nvPr userDrawn="1"/>
        </p:nvSpPr>
        <p:spPr>
          <a:xfrm>
            <a:off x="316900" y="6310022"/>
            <a:ext cx="2426298" cy="276999"/>
          </a:xfrm>
          <a:prstGeom prst="rect">
            <a:avLst/>
          </a:prstGeom>
          <a:noFill/>
        </p:spPr>
        <p:txBody>
          <a:bodyPr wrap="square" rtlCol="0">
            <a:spAutoFit/>
          </a:bodyPr>
          <a:lstStyle/>
          <a:p>
            <a:pPr algn="ctr"/>
            <a:r>
              <a:rPr lang="en-US" sz="1200" b="1" u="sng" dirty="0">
                <a:solidFill>
                  <a:schemeClr val="bg1"/>
                </a:solidFill>
              </a:rPr>
              <a:t>Read the full story here</a:t>
            </a:r>
          </a:p>
        </p:txBody>
      </p:sp>
      <p:sp>
        <p:nvSpPr>
          <p:cNvPr id="6" name="TextBox 5">
            <a:extLst>
              <a:ext uri="{FF2B5EF4-FFF2-40B4-BE49-F238E27FC236}">
                <a16:creationId xmlns:a16="http://schemas.microsoft.com/office/drawing/2014/main" id="{4F3FD913-7B96-8E5D-605C-AF1062618974}"/>
              </a:ext>
            </a:extLst>
          </p:cNvPr>
          <p:cNvSpPr txBox="1"/>
          <p:nvPr userDrawn="1"/>
        </p:nvSpPr>
        <p:spPr>
          <a:xfrm>
            <a:off x="3251200"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Situation:</a:t>
            </a:r>
          </a:p>
        </p:txBody>
      </p:sp>
      <p:sp>
        <p:nvSpPr>
          <p:cNvPr id="11" name="TextBox 10">
            <a:extLst>
              <a:ext uri="{FF2B5EF4-FFF2-40B4-BE49-F238E27FC236}">
                <a16:creationId xmlns:a16="http://schemas.microsoft.com/office/drawing/2014/main" id="{759FA12F-A868-8C9A-C62E-5A45FD91523F}"/>
              </a:ext>
            </a:extLst>
          </p:cNvPr>
          <p:cNvSpPr txBox="1"/>
          <p:nvPr userDrawn="1"/>
        </p:nvSpPr>
        <p:spPr>
          <a:xfrm>
            <a:off x="6197028" y="3411021"/>
            <a:ext cx="2743200" cy="215444"/>
          </a:xfrm>
          <a:prstGeom prst="rect">
            <a:avLst/>
          </a:prstGeom>
          <a:noFill/>
          <a:ln>
            <a:noFill/>
          </a:ln>
        </p:spPr>
        <p:txBody>
          <a:bodyPr wrap="square" lIns="0" tIns="0" rIns="0" bIns="0" rtlCol="0" anchor="b" anchorCtr="0">
            <a:spAutoFit/>
          </a:bodyPr>
          <a:lstStyle/>
          <a:p>
            <a:r>
              <a:rPr lang="en-US" sz="1400" b="0" i="0" dirty="0">
                <a:solidFill>
                  <a:schemeClr val="tx2"/>
                </a:solidFill>
                <a:latin typeface="Franklin Gothic Heavy" panose="020B0603020102020204" pitchFamily="34" charset="0"/>
                <a:cs typeface="TisaPro-Bold" panose="02010504030101020102" pitchFamily="2" charset="77"/>
              </a:rPr>
              <a:t>Solution:</a:t>
            </a:r>
          </a:p>
        </p:txBody>
      </p:sp>
      <p:sp>
        <p:nvSpPr>
          <p:cNvPr id="13" name="TextBox 12">
            <a:extLst>
              <a:ext uri="{FF2B5EF4-FFF2-40B4-BE49-F238E27FC236}">
                <a16:creationId xmlns:a16="http://schemas.microsoft.com/office/drawing/2014/main" id="{A09C40E4-39DD-832D-08C7-737DC7F10837}"/>
              </a:ext>
            </a:extLst>
          </p:cNvPr>
          <p:cNvSpPr txBox="1"/>
          <p:nvPr userDrawn="1"/>
        </p:nvSpPr>
        <p:spPr>
          <a:xfrm>
            <a:off x="9148425"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Impact:</a:t>
            </a:r>
          </a:p>
        </p:txBody>
      </p:sp>
    </p:spTree>
    <p:extLst>
      <p:ext uri="{BB962C8B-B14F-4D97-AF65-F5344CB8AC3E}">
        <p14:creationId xmlns:p14="http://schemas.microsoft.com/office/powerpoint/2010/main" val="34088456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General with Header Only with No Background">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405629B-337D-48B5-327D-9F813E56FA9C}"/>
              </a:ext>
            </a:extLst>
          </p:cNvPr>
          <p:cNvSpPr>
            <a:spLocks noGrp="1" noChangeAspect="1"/>
          </p:cNvSpPr>
          <p:nvPr>
            <p:ph type="pic" sz="quarter" idx="24" hasCustomPrompt="1"/>
          </p:nvPr>
        </p:nvSpPr>
        <p:spPr>
          <a:xfrm>
            <a:off x="3043238" y="4762"/>
            <a:ext cx="9148761" cy="3217862"/>
          </a:xfrm>
          <a:prstGeom prst="rect">
            <a:avLst/>
          </a:prstGeom>
          <a:solidFill>
            <a:schemeClr val="accent3"/>
          </a:solidFill>
        </p:spPr>
        <p:txBody>
          <a:bodyPr anchor="ctr"/>
          <a:lstStyle>
            <a:lvl1pPr marL="0" indent="0" algn="ctr">
              <a:buNone/>
              <a:defRPr lang="en-US" sz="2400" dirty="0">
                <a:solidFill>
                  <a:schemeClr val="tx1"/>
                </a:solidFill>
              </a:defRPr>
            </a:lvl1pPr>
          </a:lstStyle>
          <a:p>
            <a:r>
              <a:rPr lang="en-US" dirty="0"/>
              <a:t>PLACE CASE STUDY KEY ART IMAGE</a:t>
            </a:r>
          </a:p>
        </p:txBody>
      </p:sp>
      <p:sp>
        <p:nvSpPr>
          <p:cNvPr id="25" name="Text Placeholder 23">
            <a:extLst>
              <a:ext uri="{FF2B5EF4-FFF2-40B4-BE49-F238E27FC236}">
                <a16:creationId xmlns:a16="http://schemas.microsoft.com/office/drawing/2014/main" id="{DD231317-1353-9562-774F-7854840BF5A2}"/>
              </a:ext>
            </a:extLst>
          </p:cNvPr>
          <p:cNvSpPr>
            <a:spLocks noGrp="1"/>
          </p:cNvSpPr>
          <p:nvPr>
            <p:ph type="body" sz="quarter" idx="27" hasCustomPrompt="1"/>
          </p:nvPr>
        </p:nvSpPr>
        <p:spPr>
          <a:xfrm>
            <a:off x="300038" y="304800"/>
            <a:ext cx="2443162" cy="5739231"/>
          </a:xfrm>
          <a:prstGeom prst="rect">
            <a:avLst/>
          </a:prstGeom>
        </p:spPr>
        <p:txBody>
          <a:bodyPr lIns="0" tIns="0" rIns="0" bIns="0" anchor="ctr"/>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white label customer summary. Please bold industry, size, country, products and services and solution providers. Add bullets under Products and Services.</a:t>
            </a:r>
          </a:p>
        </p:txBody>
      </p:sp>
      <p:sp>
        <p:nvSpPr>
          <p:cNvPr id="28" name="Text Placeholder 26">
            <a:extLst>
              <a:ext uri="{FF2B5EF4-FFF2-40B4-BE49-F238E27FC236}">
                <a16:creationId xmlns:a16="http://schemas.microsoft.com/office/drawing/2014/main" id="{A41DEC95-4BA3-33C9-FB1F-78303ABA459C}"/>
              </a:ext>
            </a:extLst>
          </p:cNvPr>
          <p:cNvSpPr>
            <a:spLocks noGrp="1"/>
          </p:cNvSpPr>
          <p:nvPr>
            <p:ph type="body" sz="quarter" idx="28" hasCustomPrompt="1"/>
          </p:nvPr>
        </p:nvSpPr>
        <p:spPr>
          <a:xfrm>
            <a:off x="3251200"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29" name="Text Placeholder 26">
            <a:extLst>
              <a:ext uri="{FF2B5EF4-FFF2-40B4-BE49-F238E27FC236}">
                <a16:creationId xmlns:a16="http://schemas.microsoft.com/office/drawing/2014/main" id="{746BC23C-9F90-7EFA-9CD8-E3340274A87E}"/>
              </a:ext>
            </a:extLst>
          </p:cNvPr>
          <p:cNvSpPr>
            <a:spLocks noGrp="1"/>
          </p:cNvSpPr>
          <p:nvPr>
            <p:ph type="body" sz="quarter" idx="29" hasCustomPrompt="1"/>
          </p:nvPr>
        </p:nvSpPr>
        <p:spPr>
          <a:xfrm>
            <a:off x="6197028"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0" name="Text Placeholder 26">
            <a:extLst>
              <a:ext uri="{FF2B5EF4-FFF2-40B4-BE49-F238E27FC236}">
                <a16:creationId xmlns:a16="http://schemas.microsoft.com/office/drawing/2014/main" id="{5F432C6B-6C02-B063-46F6-A3B082C434B2}"/>
              </a:ext>
            </a:extLst>
          </p:cNvPr>
          <p:cNvSpPr>
            <a:spLocks noGrp="1"/>
          </p:cNvSpPr>
          <p:nvPr>
            <p:ph type="body" sz="quarter" idx="30" hasCustomPrompt="1"/>
          </p:nvPr>
        </p:nvSpPr>
        <p:spPr>
          <a:xfrm>
            <a:off x="9152647" y="3645273"/>
            <a:ext cx="2734553"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23" name="Rectangle 22">
            <a:extLst>
              <a:ext uri="{FF2B5EF4-FFF2-40B4-BE49-F238E27FC236}">
                <a16:creationId xmlns:a16="http://schemas.microsoft.com/office/drawing/2014/main" id="{D2163646-80EA-2875-5905-11A1E96704A0}"/>
              </a:ext>
            </a:extLst>
          </p:cNvPr>
          <p:cNvSpPr/>
          <p:nvPr userDrawn="1"/>
        </p:nvSpPr>
        <p:spPr>
          <a:xfrm>
            <a:off x="0" y="0"/>
            <a:ext cx="3043238" cy="100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6F31CB60-293F-8DC0-BA0F-870BA72E40A9}"/>
              </a:ext>
            </a:extLst>
          </p:cNvPr>
          <p:cNvSpPr/>
          <p:nvPr userDrawn="1"/>
        </p:nvSpPr>
        <p:spPr>
          <a:xfrm>
            <a:off x="316900" y="6244604"/>
            <a:ext cx="2426298" cy="407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37A0B44-9CA5-172C-7A36-BEF6C90CA4D6}"/>
              </a:ext>
            </a:extLst>
          </p:cNvPr>
          <p:cNvSpPr txBox="1"/>
          <p:nvPr userDrawn="1"/>
        </p:nvSpPr>
        <p:spPr>
          <a:xfrm>
            <a:off x="316900" y="6310022"/>
            <a:ext cx="2426298" cy="276999"/>
          </a:xfrm>
          <a:prstGeom prst="rect">
            <a:avLst/>
          </a:prstGeom>
          <a:noFill/>
        </p:spPr>
        <p:txBody>
          <a:bodyPr wrap="square" rtlCol="0">
            <a:spAutoFit/>
          </a:bodyPr>
          <a:lstStyle/>
          <a:p>
            <a:pPr algn="ctr"/>
            <a:r>
              <a:rPr lang="en-US" sz="1200" b="1" u="sng" dirty="0">
                <a:solidFill>
                  <a:schemeClr val="bg1"/>
                </a:solidFill>
              </a:rPr>
              <a:t>Read the full story here</a:t>
            </a:r>
          </a:p>
        </p:txBody>
      </p:sp>
      <p:sp>
        <p:nvSpPr>
          <p:cNvPr id="5" name="TextBox 4">
            <a:extLst>
              <a:ext uri="{FF2B5EF4-FFF2-40B4-BE49-F238E27FC236}">
                <a16:creationId xmlns:a16="http://schemas.microsoft.com/office/drawing/2014/main" id="{68964780-3FF0-E653-BDD8-65FFECB1DB6F}"/>
              </a:ext>
            </a:extLst>
          </p:cNvPr>
          <p:cNvSpPr txBox="1"/>
          <p:nvPr userDrawn="1"/>
        </p:nvSpPr>
        <p:spPr>
          <a:xfrm>
            <a:off x="3251200"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Situation:</a:t>
            </a:r>
          </a:p>
        </p:txBody>
      </p:sp>
      <p:sp>
        <p:nvSpPr>
          <p:cNvPr id="6" name="TextBox 5">
            <a:extLst>
              <a:ext uri="{FF2B5EF4-FFF2-40B4-BE49-F238E27FC236}">
                <a16:creationId xmlns:a16="http://schemas.microsoft.com/office/drawing/2014/main" id="{C1CD9EA6-0804-245B-DDD3-72962BD9F4D5}"/>
              </a:ext>
            </a:extLst>
          </p:cNvPr>
          <p:cNvSpPr txBox="1"/>
          <p:nvPr userDrawn="1"/>
        </p:nvSpPr>
        <p:spPr>
          <a:xfrm>
            <a:off x="6197028" y="3411021"/>
            <a:ext cx="2743200" cy="215444"/>
          </a:xfrm>
          <a:prstGeom prst="rect">
            <a:avLst/>
          </a:prstGeom>
          <a:noFill/>
          <a:ln>
            <a:noFill/>
          </a:ln>
        </p:spPr>
        <p:txBody>
          <a:bodyPr wrap="square" lIns="0" tIns="0" rIns="0" bIns="0" rtlCol="0" anchor="b" anchorCtr="0">
            <a:spAutoFit/>
          </a:bodyPr>
          <a:lstStyle/>
          <a:p>
            <a:r>
              <a:rPr lang="en-US" sz="1400" b="0" i="0" dirty="0">
                <a:solidFill>
                  <a:schemeClr val="tx2"/>
                </a:solidFill>
                <a:latin typeface="Franklin Gothic Heavy" panose="020B0603020102020204" pitchFamily="34" charset="0"/>
                <a:cs typeface="TisaPro-Bold" panose="02010504030101020102" pitchFamily="2" charset="77"/>
              </a:rPr>
              <a:t>Solution:</a:t>
            </a:r>
          </a:p>
        </p:txBody>
      </p:sp>
      <p:sp>
        <p:nvSpPr>
          <p:cNvPr id="7" name="TextBox 6">
            <a:extLst>
              <a:ext uri="{FF2B5EF4-FFF2-40B4-BE49-F238E27FC236}">
                <a16:creationId xmlns:a16="http://schemas.microsoft.com/office/drawing/2014/main" id="{30906C38-5900-35CC-3207-901C20B4B0C2}"/>
              </a:ext>
            </a:extLst>
          </p:cNvPr>
          <p:cNvSpPr txBox="1"/>
          <p:nvPr userDrawn="1"/>
        </p:nvSpPr>
        <p:spPr>
          <a:xfrm>
            <a:off x="9148425"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Impact:</a:t>
            </a:r>
          </a:p>
        </p:txBody>
      </p:sp>
    </p:spTree>
    <p:extLst>
      <p:ext uri="{BB962C8B-B14F-4D97-AF65-F5344CB8AC3E}">
        <p14:creationId xmlns:p14="http://schemas.microsoft.com/office/powerpoint/2010/main" val="54571442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General with Header Only with No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80E0D4-D944-87DE-8F50-FE7DCE68BD96}"/>
              </a:ext>
            </a:extLst>
          </p:cNvPr>
          <p:cNvSpPr/>
          <p:nvPr userDrawn="1"/>
        </p:nvSpPr>
        <p:spPr>
          <a:xfrm>
            <a:off x="0" y="0"/>
            <a:ext cx="3043238" cy="100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6">
            <a:extLst>
              <a:ext uri="{FF2B5EF4-FFF2-40B4-BE49-F238E27FC236}">
                <a16:creationId xmlns:a16="http://schemas.microsoft.com/office/drawing/2014/main" id="{F405629B-337D-48B5-327D-9F813E56FA9C}"/>
              </a:ext>
            </a:extLst>
          </p:cNvPr>
          <p:cNvSpPr>
            <a:spLocks noGrp="1" noChangeAspect="1"/>
          </p:cNvSpPr>
          <p:nvPr>
            <p:ph type="pic" sz="quarter" idx="24" hasCustomPrompt="1"/>
          </p:nvPr>
        </p:nvSpPr>
        <p:spPr>
          <a:xfrm>
            <a:off x="6197600" y="4762"/>
            <a:ext cx="5994399" cy="3217862"/>
          </a:xfrm>
          <a:prstGeom prst="rect">
            <a:avLst/>
          </a:prstGeom>
          <a:solidFill>
            <a:schemeClr val="accent3"/>
          </a:solidFill>
        </p:spPr>
        <p:txBody>
          <a:bodyPr anchor="ctr"/>
          <a:lstStyle>
            <a:lvl1pPr marL="0" indent="0" algn="ctr">
              <a:buNone/>
              <a:defRPr lang="en-US" sz="2400" dirty="0">
                <a:solidFill>
                  <a:schemeClr val="tx1"/>
                </a:solidFill>
              </a:defRPr>
            </a:lvl1pPr>
          </a:lstStyle>
          <a:p>
            <a:r>
              <a:rPr lang="en-US" dirty="0"/>
              <a:t>PLACE CASE STUDY KEY ART IMAGE</a:t>
            </a:r>
          </a:p>
        </p:txBody>
      </p:sp>
      <p:sp>
        <p:nvSpPr>
          <p:cNvPr id="25" name="Text Placeholder 23">
            <a:extLst>
              <a:ext uri="{FF2B5EF4-FFF2-40B4-BE49-F238E27FC236}">
                <a16:creationId xmlns:a16="http://schemas.microsoft.com/office/drawing/2014/main" id="{DD231317-1353-9562-774F-7854840BF5A2}"/>
              </a:ext>
            </a:extLst>
          </p:cNvPr>
          <p:cNvSpPr>
            <a:spLocks noGrp="1"/>
          </p:cNvSpPr>
          <p:nvPr>
            <p:ph type="body" sz="quarter" idx="27" hasCustomPrompt="1"/>
          </p:nvPr>
        </p:nvSpPr>
        <p:spPr>
          <a:xfrm>
            <a:off x="300038" y="304800"/>
            <a:ext cx="2443162" cy="5739231"/>
          </a:xfrm>
          <a:prstGeom prst="rect">
            <a:avLst/>
          </a:prstGeom>
        </p:spPr>
        <p:txBody>
          <a:bodyPr lIns="0" tIns="0" rIns="0" bIns="0" anchor="ctr"/>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white label customer summary. Please bold industry, size, country, products and services and solution providers. Add bullets under Products and Services.</a:t>
            </a:r>
          </a:p>
        </p:txBody>
      </p:sp>
      <p:sp>
        <p:nvSpPr>
          <p:cNvPr id="28" name="Text Placeholder 26">
            <a:extLst>
              <a:ext uri="{FF2B5EF4-FFF2-40B4-BE49-F238E27FC236}">
                <a16:creationId xmlns:a16="http://schemas.microsoft.com/office/drawing/2014/main" id="{A41DEC95-4BA3-33C9-FB1F-78303ABA459C}"/>
              </a:ext>
            </a:extLst>
          </p:cNvPr>
          <p:cNvSpPr>
            <a:spLocks noGrp="1"/>
          </p:cNvSpPr>
          <p:nvPr>
            <p:ph type="body" sz="quarter" idx="28" hasCustomPrompt="1"/>
          </p:nvPr>
        </p:nvSpPr>
        <p:spPr>
          <a:xfrm>
            <a:off x="3251200"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29" name="Text Placeholder 26">
            <a:extLst>
              <a:ext uri="{FF2B5EF4-FFF2-40B4-BE49-F238E27FC236}">
                <a16:creationId xmlns:a16="http://schemas.microsoft.com/office/drawing/2014/main" id="{746BC23C-9F90-7EFA-9CD8-E3340274A87E}"/>
              </a:ext>
            </a:extLst>
          </p:cNvPr>
          <p:cNvSpPr>
            <a:spLocks noGrp="1"/>
          </p:cNvSpPr>
          <p:nvPr>
            <p:ph type="body" sz="quarter" idx="29" hasCustomPrompt="1"/>
          </p:nvPr>
        </p:nvSpPr>
        <p:spPr>
          <a:xfrm>
            <a:off x="6197028"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0" name="Text Placeholder 26">
            <a:extLst>
              <a:ext uri="{FF2B5EF4-FFF2-40B4-BE49-F238E27FC236}">
                <a16:creationId xmlns:a16="http://schemas.microsoft.com/office/drawing/2014/main" id="{5F432C6B-6C02-B063-46F6-A3B082C434B2}"/>
              </a:ext>
            </a:extLst>
          </p:cNvPr>
          <p:cNvSpPr>
            <a:spLocks noGrp="1"/>
          </p:cNvSpPr>
          <p:nvPr>
            <p:ph type="body" sz="quarter" idx="30" hasCustomPrompt="1"/>
          </p:nvPr>
        </p:nvSpPr>
        <p:spPr>
          <a:xfrm>
            <a:off x="9152647" y="3645273"/>
            <a:ext cx="2734553"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 name="Rectangle 2">
            <a:extLst>
              <a:ext uri="{FF2B5EF4-FFF2-40B4-BE49-F238E27FC236}">
                <a16:creationId xmlns:a16="http://schemas.microsoft.com/office/drawing/2014/main" id="{C0DAB28D-4CF5-3443-FA8C-A43A05041C1F}"/>
              </a:ext>
            </a:extLst>
          </p:cNvPr>
          <p:cNvSpPr/>
          <p:nvPr userDrawn="1"/>
        </p:nvSpPr>
        <p:spPr>
          <a:xfrm>
            <a:off x="3043237" y="0"/>
            <a:ext cx="3158819" cy="322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8">
            <a:extLst>
              <a:ext uri="{FF2B5EF4-FFF2-40B4-BE49-F238E27FC236}">
                <a16:creationId xmlns:a16="http://schemas.microsoft.com/office/drawing/2014/main" id="{4A3730A7-9ED4-9927-3F7D-C16A54909F5F}"/>
              </a:ext>
            </a:extLst>
          </p:cNvPr>
          <p:cNvSpPr>
            <a:spLocks noGrp="1"/>
          </p:cNvSpPr>
          <p:nvPr>
            <p:ph type="body" sz="quarter" idx="31" hasCustomPrompt="1"/>
          </p:nvPr>
        </p:nvSpPr>
        <p:spPr>
          <a:xfrm>
            <a:off x="3251200" y="304800"/>
            <a:ext cx="2743200" cy="2647950"/>
          </a:xfrm>
          <a:prstGeom prst="rect">
            <a:avLst/>
          </a:prstGeom>
        </p:spPr>
        <p:txBody>
          <a:bodyPr lIns="0" tIns="0" rIns="0" bIns="0" anchor="ctr"/>
          <a:lstStyle>
            <a:lvl1pPr marL="0" indent="0">
              <a:lnSpc>
                <a:spcPts val="2800"/>
              </a:lnSpc>
              <a:spcBef>
                <a:spcPts val="0"/>
              </a:spcBef>
              <a:spcAft>
                <a:spcPts val="1600"/>
              </a:spcAft>
              <a:buNone/>
              <a:defRPr sz="2400">
                <a:solidFill>
                  <a:schemeClr val="bg1"/>
                </a:solidFill>
                <a:latin typeface="Franklin Gothic Medium" panose="020B06030201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Click to edit white label case study headline</a:t>
            </a:r>
          </a:p>
        </p:txBody>
      </p:sp>
      <p:sp>
        <p:nvSpPr>
          <p:cNvPr id="5" name="Rounded Rectangle 4">
            <a:extLst>
              <a:ext uri="{FF2B5EF4-FFF2-40B4-BE49-F238E27FC236}">
                <a16:creationId xmlns:a16="http://schemas.microsoft.com/office/drawing/2014/main" id="{9848480E-D687-DF1D-7A24-D81A7E88E757}"/>
              </a:ext>
            </a:extLst>
          </p:cNvPr>
          <p:cNvSpPr/>
          <p:nvPr userDrawn="1"/>
        </p:nvSpPr>
        <p:spPr>
          <a:xfrm>
            <a:off x="316900" y="6244604"/>
            <a:ext cx="2426298" cy="407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9644FA-4E87-5E5F-BD9C-3BFDF62D6970}"/>
              </a:ext>
            </a:extLst>
          </p:cNvPr>
          <p:cNvSpPr txBox="1"/>
          <p:nvPr userDrawn="1"/>
        </p:nvSpPr>
        <p:spPr>
          <a:xfrm>
            <a:off x="316900" y="6310022"/>
            <a:ext cx="2426298" cy="276999"/>
          </a:xfrm>
          <a:prstGeom prst="rect">
            <a:avLst/>
          </a:prstGeom>
          <a:noFill/>
        </p:spPr>
        <p:txBody>
          <a:bodyPr wrap="square" rtlCol="0">
            <a:spAutoFit/>
          </a:bodyPr>
          <a:lstStyle/>
          <a:p>
            <a:pPr algn="ctr"/>
            <a:r>
              <a:rPr lang="en-US" sz="1200" b="1" u="sng" dirty="0">
                <a:solidFill>
                  <a:schemeClr val="bg1"/>
                </a:solidFill>
              </a:rPr>
              <a:t>Read the full story here</a:t>
            </a:r>
          </a:p>
        </p:txBody>
      </p:sp>
      <p:sp>
        <p:nvSpPr>
          <p:cNvPr id="13" name="TextBox 12">
            <a:extLst>
              <a:ext uri="{FF2B5EF4-FFF2-40B4-BE49-F238E27FC236}">
                <a16:creationId xmlns:a16="http://schemas.microsoft.com/office/drawing/2014/main" id="{3A30536E-EC44-BA93-13DE-E449362DFDBA}"/>
              </a:ext>
            </a:extLst>
          </p:cNvPr>
          <p:cNvSpPr txBox="1"/>
          <p:nvPr userDrawn="1"/>
        </p:nvSpPr>
        <p:spPr>
          <a:xfrm>
            <a:off x="3251200"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Situation:</a:t>
            </a:r>
          </a:p>
        </p:txBody>
      </p:sp>
      <p:sp>
        <p:nvSpPr>
          <p:cNvPr id="14" name="TextBox 13">
            <a:extLst>
              <a:ext uri="{FF2B5EF4-FFF2-40B4-BE49-F238E27FC236}">
                <a16:creationId xmlns:a16="http://schemas.microsoft.com/office/drawing/2014/main" id="{0D730CD5-C4A1-CDAD-44A7-1AB87C3C3EDE}"/>
              </a:ext>
            </a:extLst>
          </p:cNvPr>
          <p:cNvSpPr txBox="1"/>
          <p:nvPr userDrawn="1"/>
        </p:nvSpPr>
        <p:spPr>
          <a:xfrm>
            <a:off x="6197028" y="3411021"/>
            <a:ext cx="2743200" cy="215444"/>
          </a:xfrm>
          <a:prstGeom prst="rect">
            <a:avLst/>
          </a:prstGeom>
          <a:noFill/>
          <a:ln>
            <a:noFill/>
          </a:ln>
        </p:spPr>
        <p:txBody>
          <a:bodyPr wrap="square" lIns="0" tIns="0" rIns="0" bIns="0" rtlCol="0" anchor="b" anchorCtr="0">
            <a:spAutoFit/>
          </a:bodyPr>
          <a:lstStyle/>
          <a:p>
            <a:r>
              <a:rPr lang="en-US" sz="1400" b="0" i="0" dirty="0">
                <a:solidFill>
                  <a:schemeClr val="tx2"/>
                </a:solidFill>
                <a:latin typeface="Franklin Gothic Heavy" panose="020B0603020102020204" pitchFamily="34" charset="0"/>
                <a:cs typeface="TisaPro-Bold" panose="02010504030101020102" pitchFamily="2" charset="77"/>
              </a:rPr>
              <a:t>Solution:</a:t>
            </a:r>
          </a:p>
        </p:txBody>
      </p:sp>
      <p:sp>
        <p:nvSpPr>
          <p:cNvPr id="15" name="TextBox 14">
            <a:extLst>
              <a:ext uri="{FF2B5EF4-FFF2-40B4-BE49-F238E27FC236}">
                <a16:creationId xmlns:a16="http://schemas.microsoft.com/office/drawing/2014/main" id="{00AF68BB-B5F1-2E15-C129-AAD9AE9141DC}"/>
              </a:ext>
            </a:extLst>
          </p:cNvPr>
          <p:cNvSpPr txBox="1"/>
          <p:nvPr userDrawn="1"/>
        </p:nvSpPr>
        <p:spPr>
          <a:xfrm>
            <a:off x="9148425"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Impact:</a:t>
            </a:r>
          </a:p>
        </p:txBody>
      </p:sp>
    </p:spTree>
    <p:extLst>
      <p:ext uri="{BB962C8B-B14F-4D97-AF65-F5344CB8AC3E}">
        <p14:creationId xmlns:p14="http://schemas.microsoft.com/office/powerpoint/2010/main" val="5538678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91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E7CF-9359-37FB-6438-AE13C0300DD5}"/>
              </a:ext>
            </a:extLst>
          </p:cNvPr>
          <p:cNvSpPr/>
          <p:nvPr userDrawn="1"/>
        </p:nvSpPr>
        <p:spPr>
          <a:xfrm>
            <a:off x="0" y="0"/>
            <a:ext cx="3048000" cy="6853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95657B7-16B5-F36C-B29E-287CC5455D28}"/>
              </a:ext>
            </a:extLst>
          </p:cNvPr>
          <p:cNvCxnSpPr>
            <a:cxnSpLocks/>
          </p:cNvCxnSpPr>
          <p:nvPr userDrawn="1"/>
        </p:nvCxnSpPr>
        <p:spPr>
          <a:xfrm>
            <a:off x="3251200" y="6244604"/>
            <a:ext cx="8636000" cy="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4" name="Graphic 3">
            <a:extLst>
              <a:ext uri="{FF2B5EF4-FFF2-40B4-BE49-F238E27FC236}">
                <a16:creationId xmlns:a16="http://schemas.microsoft.com/office/drawing/2014/main" id="{F37C92C9-3552-67D5-1CA3-A7117CA264B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68471" y="6415150"/>
            <a:ext cx="1476089" cy="256712"/>
          </a:xfrm>
          <a:prstGeom prst="rect">
            <a:avLst/>
          </a:prstGeom>
        </p:spPr>
      </p:pic>
    </p:spTree>
    <p:extLst>
      <p:ext uri="{BB962C8B-B14F-4D97-AF65-F5344CB8AC3E}">
        <p14:creationId xmlns:p14="http://schemas.microsoft.com/office/powerpoint/2010/main" val="16246697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2" r:id="rId3"/>
    <p:sldLayoutId id="2147483813" r:id="rId4"/>
    <p:sldLayoutId id="214748376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userDrawn="1">
          <p15:clr>
            <a:srgbClr val="F26B43"/>
          </p15:clr>
        </p15:guide>
        <p15:guide id="36" pos="7680" userDrawn="1">
          <p15:clr>
            <a:srgbClr val="F26B43"/>
          </p15:clr>
        </p15:guide>
        <p15:guide id="37" pos="192" userDrawn="1">
          <p15:clr>
            <a:srgbClr val="F26B43"/>
          </p15:clr>
        </p15:guide>
        <p15:guide id="38" pos="680" userDrawn="1">
          <p15:clr>
            <a:srgbClr val="F26B43"/>
          </p15:clr>
        </p15:guide>
        <p15:guide id="39" pos="808" userDrawn="1">
          <p15:clr>
            <a:srgbClr val="F26B43"/>
          </p15:clr>
        </p15:guide>
        <p15:guide id="40" pos="1304" userDrawn="1">
          <p15:clr>
            <a:srgbClr val="F26B43"/>
          </p15:clr>
        </p15:guide>
        <p15:guide id="41" pos="1432" userDrawn="1">
          <p15:clr>
            <a:srgbClr val="F26B43"/>
          </p15:clr>
        </p15:guide>
        <p15:guide id="42" pos="1920" userDrawn="1">
          <p15:clr>
            <a:srgbClr val="F26B43"/>
          </p15:clr>
        </p15:guide>
        <p15:guide id="43" pos="2048" userDrawn="1">
          <p15:clr>
            <a:srgbClr val="F26B43"/>
          </p15:clr>
        </p15:guide>
        <p15:guide id="44" pos="2536" userDrawn="1">
          <p15:clr>
            <a:srgbClr val="F26B43"/>
          </p15:clr>
        </p15:guide>
        <p15:guide id="45" pos="2664" userDrawn="1">
          <p15:clr>
            <a:srgbClr val="F26B43"/>
          </p15:clr>
        </p15:guide>
        <p15:guide id="46" pos="3160" userDrawn="1">
          <p15:clr>
            <a:srgbClr val="F26B43"/>
          </p15:clr>
        </p15:guide>
        <p15:guide id="47" pos="3288" userDrawn="1">
          <p15:clr>
            <a:srgbClr val="F26B43"/>
          </p15:clr>
        </p15:guide>
        <p15:guide id="48" pos="3776" userDrawn="1">
          <p15:clr>
            <a:srgbClr val="F26B43"/>
          </p15:clr>
        </p15:guide>
        <p15:guide id="49" pos="3904" userDrawn="1">
          <p15:clr>
            <a:srgbClr val="F26B43"/>
          </p15:clr>
        </p15:guide>
        <p15:guide id="50" pos="4392" userDrawn="1">
          <p15:clr>
            <a:srgbClr val="F26B43"/>
          </p15:clr>
        </p15:guide>
        <p15:guide id="51" pos="4520" userDrawn="1">
          <p15:clr>
            <a:srgbClr val="F26B43"/>
          </p15:clr>
        </p15:guide>
        <p15:guide id="52" pos="5016" userDrawn="1">
          <p15:clr>
            <a:srgbClr val="F26B43"/>
          </p15:clr>
        </p15:guide>
        <p15:guide id="53" pos="5144" userDrawn="1">
          <p15:clr>
            <a:srgbClr val="F26B43"/>
          </p15:clr>
        </p15:guide>
        <p15:guide id="54" pos="5632" userDrawn="1">
          <p15:clr>
            <a:srgbClr val="F26B43"/>
          </p15:clr>
        </p15:guide>
        <p15:guide id="55" pos="5760" userDrawn="1">
          <p15:clr>
            <a:srgbClr val="F26B43"/>
          </p15:clr>
        </p15:guide>
        <p15:guide id="56" pos="6248" userDrawn="1">
          <p15:clr>
            <a:srgbClr val="F26B43"/>
          </p15:clr>
        </p15:guide>
        <p15:guide id="57" pos="6376" userDrawn="1">
          <p15:clr>
            <a:srgbClr val="F26B43"/>
          </p15:clr>
        </p15:guide>
        <p15:guide id="58" pos="6872" userDrawn="1">
          <p15:clr>
            <a:srgbClr val="F26B43"/>
          </p15:clr>
        </p15:guide>
        <p15:guide id="59" pos="7000" userDrawn="1">
          <p15:clr>
            <a:srgbClr val="F26B43"/>
          </p15:clr>
        </p15:guide>
        <p15:guide id="60" pos="7488" userDrawn="1">
          <p15:clr>
            <a:srgbClr val="F26B43"/>
          </p15:clr>
        </p15:guide>
        <p15:guide id="61" orient="horz" userDrawn="1">
          <p15:clr>
            <a:srgbClr val="F26B43"/>
          </p15:clr>
        </p15:guide>
        <p15:guide id="62" orient="horz" pos="4320" userDrawn="1">
          <p15:clr>
            <a:srgbClr val="F26B43"/>
          </p15:clr>
        </p15:guide>
        <p15:guide id="63" orient="horz" pos="192" userDrawn="1">
          <p15:clr>
            <a:srgbClr val="F26B43"/>
          </p15:clr>
        </p15:guide>
        <p15:guide id="64" orient="horz" pos="4124" userDrawn="1">
          <p15:clr>
            <a:srgbClr val="F26B43"/>
          </p15:clr>
        </p15:guide>
        <p15:guide id="65" orient="horz" pos="4061" userDrawn="1">
          <p15:clr>
            <a:srgbClr val="FBAE40"/>
          </p15:clr>
        </p15:guide>
        <p15:guide id="66" pos="3840" userDrawn="1">
          <p15:clr>
            <a:srgbClr val="5ACBF0"/>
          </p15:clr>
        </p15:guide>
        <p15:guide id="67" orient="horz" pos="2160" userDrawn="1">
          <p15:clr>
            <a:srgbClr val="5ACBF0"/>
          </p15:clr>
        </p15:guide>
        <p15:guide id="68" pos="264" userDrawn="1">
          <p15:clr>
            <a:srgbClr val="FBAE4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laserfiche.com/resources/customer-stories/american-united-federal-credit-union/?utm_source=case-study&amp;utm_medium=presentation&amp;utm_campaign=financial-services" TargetMode="External"/><Relationship Id="rId3" Type="http://schemas.openxmlformats.org/officeDocument/2006/relationships/hyperlink" Target="https://www.laserfiche.com/products/document-and-records-management/?utm_source=case-study&amp;utm_medium=presentation&amp;utm_campaign=financial-services" TargetMode="External"/><Relationship Id="rId7" Type="http://schemas.openxmlformats.org/officeDocument/2006/relationships/hyperlink" Target="https://www.laserfiche.com/products/process-automation/?utm_source=case-study&amp;utm_medium=presentation&amp;utm_campaign=financial-servi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laserfiche.com/products/intelligent-data-capture/?utm_source=case-study&amp;utm_medium=presentation&amp;utm_campaign=financial-services" TargetMode="External"/><Relationship Id="rId5" Type="http://schemas.openxmlformats.org/officeDocument/2006/relationships/hyperlink" Target="https://www.laserfiche.com/products/integrations/?utm_source=case-study&amp;utm_medium=presentation&amp;utm_campaign=financial-services" TargetMode="External"/><Relationship Id="rId10" Type="http://schemas.openxmlformats.org/officeDocument/2006/relationships/image" Target="../media/image4.jpeg"/><Relationship Id="rId4" Type="http://schemas.openxmlformats.org/officeDocument/2006/relationships/hyperlink" Target="https://www.laserfiche.com/products/information-governance/?utm_source=case-study&amp;utm_medium=presentation&amp;utm_campaign=financial-services"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CE6CD887-CF88-9ABF-BC68-F9902ACF8760}"/>
              </a:ext>
            </a:extLst>
          </p:cNvPr>
          <p:cNvSpPr>
            <a:spLocks noGrp="1"/>
          </p:cNvSpPr>
          <p:nvPr>
            <p:ph type="body" sz="quarter" idx="27"/>
          </p:nvPr>
        </p:nvSpPr>
        <p:spPr/>
        <p:txBody>
          <a:bodyPr/>
          <a:lstStyle/>
          <a:p>
            <a:r>
              <a:rPr lang="en-US" b="1" dirty="0"/>
              <a:t>Customer:</a:t>
            </a:r>
            <a:br>
              <a:rPr lang="en-US" dirty="0"/>
            </a:br>
            <a:r>
              <a:rPr lang="en-US" dirty="0"/>
              <a:t>American United Federal Credit Union</a:t>
            </a:r>
          </a:p>
          <a:p>
            <a:r>
              <a:rPr lang="en-US" b="1" dirty="0"/>
              <a:t>Industry:</a:t>
            </a:r>
            <a:br>
              <a:rPr lang="en-US" dirty="0"/>
            </a:br>
            <a:r>
              <a:rPr lang="en-US" dirty="0"/>
              <a:t>Financial Services</a:t>
            </a:r>
          </a:p>
          <a:p>
            <a:r>
              <a:rPr lang="en-US" b="1" dirty="0"/>
              <a:t>Size:</a:t>
            </a:r>
            <a:br>
              <a:rPr lang="en-US" dirty="0"/>
            </a:br>
            <a:r>
              <a:rPr lang="en-US" dirty="0"/>
              <a:t>$372.7M in assets as of April 27, 2023</a:t>
            </a:r>
          </a:p>
          <a:p>
            <a:r>
              <a:rPr lang="en-US" b="1" dirty="0"/>
              <a:t>Country:</a:t>
            </a:r>
            <a:br>
              <a:rPr lang="en-US" dirty="0"/>
            </a:br>
            <a:r>
              <a:rPr lang="en-US" dirty="0"/>
              <a:t>United States</a:t>
            </a:r>
          </a:p>
          <a:p>
            <a:r>
              <a:rPr lang="en-US" b="1" dirty="0"/>
              <a:t>Products and Services:</a:t>
            </a:r>
          </a:p>
          <a:p>
            <a:pPr marL="171450" indent="-171450">
              <a:buFont typeface="Arial" panose="020B0604020202020204" pitchFamily="34" charset="0"/>
              <a:buChar char="•"/>
            </a:pPr>
            <a:r>
              <a:rPr lang="en-US" dirty="0">
                <a:hlinkClick r:id="rId3"/>
              </a:rPr>
              <a:t>Document and Records Management</a:t>
            </a:r>
            <a:endParaRPr lang="en-US" dirty="0"/>
          </a:p>
          <a:p>
            <a:pPr marL="171450" indent="-171450">
              <a:buFont typeface="Arial" panose="020B0604020202020204" pitchFamily="34" charset="0"/>
              <a:buChar char="•"/>
            </a:pPr>
            <a:r>
              <a:rPr lang="en-US" dirty="0">
                <a:hlinkClick r:id="rId4"/>
              </a:rPr>
              <a:t>Information Governance</a:t>
            </a:r>
            <a:endParaRPr lang="en-US" dirty="0">
              <a:hlinkClick r:id="rId5"/>
            </a:endParaRPr>
          </a:p>
          <a:p>
            <a:pPr marL="171450" indent="-171450">
              <a:buFont typeface="Arial" panose="020B0604020202020204" pitchFamily="34" charset="0"/>
              <a:buChar char="•"/>
            </a:pPr>
            <a:r>
              <a:rPr lang="en-US" dirty="0">
                <a:hlinkClick r:id="rId5"/>
              </a:rPr>
              <a:t>Integrations</a:t>
            </a:r>
            <a:endParaRPr lang="en-US" dirty="0"/>
          </a:p>
          <a:p>
            <a:pPr marL="171450" indent="-171450">
              <a:buFont typeface="Arial" panose="020B0604020202020204" pitchFamily="34" charset="0"/>
              <a:buChar char="•"/>
            </a:pPr>
            <a:r>
              <a:rPr lang="en-US" dirty="0">
                <a:hlinkClick r:id="rId6"/>
              </a:rPr>
              <a:t>Intelligent Data Capture</a:t>
            </a:r>
            <a:endParaRPr lang="en-US" dirty="0"/>
          </a:p>
          <a:p>
            <a:pPr marL="171450" indent="-171450">
              <a:buFont typeface="Arial" panose="020B0604020202020204" pitchFamily="34" charset="0"/>
              <a:buChar char="•"/>
            </a:pPr>
            <a:r>
              <a:rPr lang="en-US" dirty="0">
                <a:hlinkClick r:id="rId7"/>
              </a:rPr>
              <a:t>Process Automation</a:t>
            </a:r>
            <a:endParaRPr lang="en-US" dirty="0"/>
          </a:p>
        </p:txBody>
      </p:sp>
      <p:sp>
        <p:nvSpPr>
          <p:cNvPr id="32" name="Text Placeholder 31">
            <a:extLst>
              <a:ext uri="{FF2B5EF4-FFF2-40B4-BE49-F238E27FC236}">
                <a16:creationId xmlns:a16="http://schemas.microsoft.com/office/drawing/2014/main" id="{4DDC82AB-75B6-2952-5BB8-2119C5986C14}"/>
              </a:ext>
            </a:extLst>
          </p:cNvPr>
          <p:cNvSpPr>
            <a:spLocks noGrp="1"/>
          </p:cNvSpPr>
          <p:nvPr>
            <p:ph type="body" sz="quarter" idx="31"/>
          </p:nvPr>
        </p:nvSpPr>
        <p:spPr>
          <a:xfrm>
            <a:off x="8940800" y="422786"/>
            <a:ext cx="2955047" cy="1402164"/>
          </a:xfrm>
        </p:spPr>
        <p:txBody>
          <a:bodyPr/>
          <a:lstStyle/>
          <a:p>
            <a:r>
              <a:rPr lang="en-US" dirty="0"/>
              <a:t>“Laserfiche is a cornerstone of our environment. The automation functionalities alone save us thousands of hours annually, but on top of that it helps us in so many ways to gather, process, and document nearly every piece of information that passes through our organization.”</a:t>
            </a:r>
          </a:p>
        </p:txBody>
      </p:sp>
      <p:sp>
        <p:nvSpPr>
          <p:cNvPr id="33" name="Text Placeholder 32">
            <a:extLst>
              <a:ext uri="{FF2B5EF4-FFF2-40B4-BE49-F238E27FC236}">
                <a16:creationId xmlns:a16="http://schemas.microsoft.com/office/drawing/2014/main" id="{8208CFDE-A959-2EA3-4E89-55694EDB3315}"/>
              </a:ext>
            </a:extLst>
          </p:cNvPr>
          <p:cNvSpPr>
            <a:spLocks noGrp="1"/>
          </p:cNvSpPr>
          <p:nvPr>
            <p:ph type="body" sz="quarter" idx="32"/>
          </p:nvPr>
        </p:nvSpPr>
        <p:spPr>
          <a:xfrm>
            <a:off x="9144000" y="2171723"/>
            <a:ext cx="2638697" cy="587968"/>
          </a:xfrm>
        </p:spPr>
        <p:txBody>
          <a:bodyPr/>
          <a:lstStyle/>
          <a:p>
            <a:r>
              <a:rPr lang="en-US" dirty="0"/>
              <a:t>— Matthew Tingey, Senior Applications Specialist, American United Federal Credit Union</a:t>
            </a:r>
          </a:p>
        </p:txBody>
      </p:sp>
      <p:sp>
        <p:nvSpPr>
          <p:cNvPr id="2" name="Rounded Rectangle 1">
            <a:hlinkClick r:id="rId8"/>
            <a:extLst>
              <a:ext uri="{FF2B5EF4-FFF2-40B4-BE49-F238E27FC236}">
                <a16:creationId xmlns:a16="http://schemas.microsoft.com/office/drawing/2014/main" id="{2B766E24-6DD1-DFE5-BB79-3B324202C0C1}"/>
              </a:ext>
            </a:extLst>
          </p:cNvPr>
          <p:cNvSpPr/>
          <p:nvPr/>
        </p:nvSpPr>
        <p:spPr>
          <a:xfrm>
            <a:off x="316900" y="6244604"/>
            <a:ext cx="2426298" cy="4078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a:extLst>
              <a:ext uri="{FF2B5EF4-FFF2-40B4-BE49-F238E27FC236}">
                <a16:creationId xmlns:a16="http://schemas.microsoft.com/office/drawing/2014/main" id="{D3604606-C5C2-704D-BDDC-7A0DB1094D34}"/>
              </a:ext>
            </a:extLst>
          </p:cNvPr>
          <p:cNvPicPr>
            <a:picLocks noGrp="1" noChangeAspect="1"/>
          </p:cNvPicPr>
          <p:nvPr>
            <p:ph type="pic" sz="quarter" idx="23"/>
          </p:nvPr>
        </p:nvPicPr>
        <p:blipFill rotWithShape="1">
          <a:blip r:embed="rId9">
            <a:extLst>
              <a:ext uri="{28A0092B-C50C-407E-A947-70E740481C1C}">
                <a14:useLocalDpi xmlns:a14="http://schemas.microsoft.com/office/drawing/2010/main" val="0"/>
              </a:ext>
            </a:extLst>
          </a:blip>
          <a:srcRect l="-7943" t="-78489" r="-7943" b="-78489"/>
          <a:stretch/>
        </p:blipFill>
        <p:spPr>
          <a:xfrm>
            <a:off x="304799" y="304800"/>
            <a:ext cx="2438399" cy="1619534"/>
          </a:xfrm>
        </p:spPr>
      </p:pic>
      <p:sp>
        <p:nvSpPr>
          <p:cNvPr id="8" name="Text Placeholder 7">
            <a:extLst>
              <a:ext uri="{FF2B5EF4-FFF2-40B4-BE49-F238E27FC236}">
                <a16:creationId xmlns:a16="http://schemas.microsoft.com/office/drawing/2014/main" id="{4C8370A4-FB32-06E5-80C8-D0D68587ADE1}"/>
              </a:ext>
            </a:extLst>
          </p:cNvPr>
          <p:cNvSpPr>
            <a:spLocks noGrp="1"/>
          </p:cNvSpPr>
          <p:nvPr>
            <p:ph type="body" sz="quarter" idx="28"/>
          </p:nvPr>
        </p:nvSpPr>
        <p:spPr/>
        <p:txBody>
          <a:bodyPr/>
          <a:lstStyle/>
          <a:p>
            <a:r>
              <a:rPr lang="en-US" dirty="0"/>
              <a:t>Capturing, routing and storing member information was a manual process that lacked consistency. To scale operations at a pace that aligned with American United Federal Credit Union’s growth trajectory, the organization needed an automation platform that would integrate with its existing tech stack. </a:t>
            </a:r>
          </a:p>
        </p:txBody>
      </p:sp>
      <p:sp>
        <p:nvSpPr>
          <p:cNvPr id="10" name="Text Placeholder 9">
            <a:extLst>
              <a:ext uri="{FF2B5EF4-FFF2-40B4-BE49-F238E27FC236}">
                <a16:creationId xmlns:a16="http://schemas.microsoft.com/office/drawing/2014/main" id="{55C10222-2FA0-DABF-050D-4D90FE7ECF30}"/>
              </a:ext>
            </a:extLst>
          </p:cNvPr>
          <p:cNvSpPr>
            <a:spLocks noGrp="1"/>
          </p:cNvSpPr>
          <p:nvPr>
            <p:ph type="body" sz="quarter" idx="29"/>
          </p:nvPr>
        </p:nvSpPr>
        <p:spPr/>
        <p:txBody>
          <a:bodyPr/>
          <a:lstStyle/>
          <a:p>
            <a:r>
              <a:rPr lang="en-US" dirty="0"/>
              <a:t>The credit union’s IT team decided to expand its existing Laserfiche system to include business process automation, building out Laserfiche Forms and integrations to serve back-office and member-facing employees.</a:t>
            </a:r>
          </a:p>
        </p:txBody>
      </p:sp>
      <p:sp>
        <p:nvSpPr>
          <p:cNvPr id="12" name="Text Placeholder 11">
            <a:extLst>
              <a:ext uri="{FF2B5EF4-FFF2-40B4-BE49-F238E27FC236}">
                <a16:creationId xmlns:a16="http://schemas.microsoft.com/office/drawing/2014/main" id="{D7E7FA24-E56C-5519-1B17-90008E1B0841}"/>
              </a:ext>
            </a:extLst>
          </p:cNvPr>
          <p:cNvSpPr>
            <a:spLocks noGrp="1"/>
          </p:cNvSpPr>
          <p:nvPr>
            <p:ph type="body" sz="quarter" idx="30"/>
          </p:nvPr>
        </p:nvSpPr>
        <p:spPr/>
        <p:txBody>
          <a:bodyPr/>
          <a:lstStyle/>
          <a:p>
            <a:r>
              <a:rPr lang="en-US" dirty="0"/>
              <a:t>All staff now use Laserfiche regularly in a variety of key processes — across finance, member relations, money movement and more — saving hundreds of hours each month and alleviating the burden of mergers as the credit union grows.</a:t>
            </a:r>
          </a:p>
        </p:txBody>
      </p:sp>
      <p:pic>
        <p:nvPicPr>
          <p:cNvPr id="14" name="Picture Placeholder 13">
            <a:extLst>
              <a:ext uri="{FF2B5EF4-FFF2-40B4-BE49-F238E27FC236}">
                <a16:creationId xmlns:a16="http://schemas.microsoft.com/office/drawing/2014/main" id="{1918C61E-EE44-9B79-D156-364B07F73254}"/>
              </a:ext>
            </a:extLst>
          </p:cNvPr>
          <p:cNvPicPr>
            <a:picLocks noGrp="1" noChangeAspect="1"/>
          </p:cNvPicPr>
          <p:nvPr>
            <p:ph type="pic" sz="quarter" idx="24"/>
          </p:nvPr>
        </p:nvPicPr>
        <p:blipFill rotWithShape="1">
          <a:blip r:embed="rId10">
            <a:extLst>
              <a:ext uri="{28A0092B-C50C-407E-A947-70E740481C1C}">
                <a14:useLocalDpi xmlns:a14="http://schemas.microsoft.com/office/drawing/2010/main" val="0"/>
              </a:ext>
            </a:extLst>
          </a:blip>
          <a:srcRect l="170" t="834" r="573" b="5006"/>
          <a:stretch/>
        </p:blipFill>
        <p:spPr>
          <a:xfrm>
            <a:off x="3044997" y="-4503"/>
            <a:ext cx="5914321" cy="3229678"/>
          </a:xfrm>
        </p:spPr>
      </p:pic>
    </p:spTree>
    <p:extLst>
      <p:ext uri="{BB962C8B-B14F-4D97-AF65-F5344CB8AC3E}">
        <p14:creationId xmlns:p14="http://schemas.microsoft.com/office/powerpoint/2010/main" val="3725164731"/>
      </p:ext>
    </p:extLst>
  </p:cSld>
  <p:clrMapOvr>
    <a:masterClrMapping/>
  </p:clrMapOvr>
</p:sld>
</file>

<file path=ppt/theme/theme1.xml><?xml version="1.0" encoding="utf-8"?>
<a:theme xmlns:a="http://schemas.openxmlformats.org/drawingml/2006/main" name="Laserfiche Theme">
  <a:themeElements>
    <a:clrScheme name="Laserfiche Theme 2022">
      <a:dk1>
        <a:srgbClr val="21282F"/>
      </a:dk1>
      <a:lt1>
        <a:srgbClr val="FFFFFF"/>
      </a:lt1>
      <a:dk2>
        <a:srgbClr val="083D66"/>
      </a:dk2>
      <a:lt2>
        <a:srgbClr val="F3F7F9"/>
      </a:lt2>
      <a:accent1>
        <a:srgbClr val="E35105"/>
      </a:accent1>
      <a:accent2>
        <a:srgbClr val="083C66"/>
      </a:accent2>
      <a:accent3>
        <a:srgbClr val="DDE5ED"/>
      </a:accent3>
      <a:accent4>
        <a:srgbClr val="00706C"/>
      </a:accent4>
      <a:accent5>
        <a:srgbClr val="E39A24"/>
      </a:accent5>
      <a:accent6>
        <a:srgbClr val="B60469"/>
      </a:accent6>
      <a:hlink>
        <a:srgbClr val="0066D4"/>
      </a:hlink>
      <a:folHlink>
        <a:srgbClr val="80A5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case-study-one-sheet-2305" id="{5EA13CD2-D545-A941-A27C-5A33416D8D2B}" vid="{49FAAB03-0CF7-9E46-9189-E24008177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860C65DBC6D429E02E31FAAF98C9B" ma:contentTypeVersion="18" ma:contentTypeDescription="Create a new document." ma:contentTypeScope="" ma:versionID="3e82f37c8349404928e1d965b04f1bd8">
  <xsd:schema xmlns:xsd="http://www.w3.org/2001/XMLSchema" xmlns:xs="http://www.w3.org/2001/XMLSchema" xmlns:p="http://schemas.microsoft.com/office/2006/metadata/properties" xmlns:ns2="76bc8f26-8d91-4f68-b952-e5b049acb6ef" xmlns:ns3="b39b09f5-cafc-4224-bad4-d14490fe18d1" targetNamespace="http://schemas.microsoft.com/office/2006/metadata/properties" ma:root="true" ma:fieldsID="a6ed40012759c4c650277585cfd47941" ns2:_="" ns3:_="">
    <xsd:import namespace="76bc8f26-8d91-4f68-b952-e5b049acb6ef"/>
    <xsd:import namespace="b39b09f5-cafc-4224-bad4-d14490fe18d1"/>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c8f26-8d91-4f68-b952-e5b049acb6ef"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9b09f5-cafc-4224-bad4-d14490fe18d1" elementFormDefault="qualified">
    <xsd:import namespace="http://schemas.microsoft.com/office/2006/documentManagement/types"/>
    <xsd:import namespace="http://schemas.microsoft.com/office/infopath/2007/PartnerControls"/>
    <xsd:element name="Project_x0020_ID" ma:index="6" nillable="true" ma:displayName="Project ID" ma:internalName="Project_x0020_ID" ma:readOnly="false">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_x0020_ID xmlns="b39b09f5-cafc-4224-bad4-d14490fe18d1" xsi:nil="true"/>
  </documentManagement>
</p:properties>
</file>

<file path=customXml/itemProps1.xml><?xml version="1.0" encoding="utf-8"?>
<ds:datastoreItem xmlns:ds="http://schemas.openxmlformats.org/officeDocument/2006/customXml" ds:itemID="{DCCFE95A-F973-4BFE-B3EC-39D1A60A6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c8f26-8d91-4f68-b952-e5b049acb6ef"/>
    <ds:schemaRef ds:uri="b39b09f5-cafc-4224-bad4-d14490fe1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AB7D8F-D153-4147-8604-E9F2BC8F457B}">
  <ds:schemaRefs>
    <ds:schemaRef ds:uri="http://schemas.microsoft.com/sharepoint/v3/contenttype/forms"/>
  </ds:schemaRefs>
</ds:datastoreItem>
</file>

<file path=customXml/itemProps3.xml><?xml version="1.0" encoding="utf-8"?>
<ds:datastoreItem xmlns:ds="http://schemas.openxmlformats.org/officeDocument/2006/customXml" ds:itemID="{8333D597-BDE7-4FF8-A836-6E50C3335523}">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b39b09f5-cafc-4224-bad4-d14490fe18d1"/>
    <ds:schemaRef ds:uri="http://www.w3.org/XML/1998/namespace"/>
    <ds:schemaRef ds:uri="http://purl.org/dc/terms/"/>
    <ds:schemaRef ds:uri="http://schemas.microsoft.com/office/2006/documentManagement/types"/>
    <ds:schemaRef ds:uri="http://purl.org/dc/dcmitype/"/>
    <ds:schemaRef ds:uri="76bc8f26-8d91-4f68-b952-e5b049acb6ef"/>
  </ds:schemaRefs>
</ds:datastoreItem>
</file>

<file path=docProps/app.xml><?xml version="1.0" encoding="utf-8"?>
<Properties xmlns="http://schemas.openxmlformats.org/officeDocument/2006/extended-properties" xmlns:vt="http://schemas.openxmlformats.org/officeDocument/2006/docPropsVTypes">
  <Template>Laserfiche Theme</Template>
  <TotalTime>857</TotalTime>
  <Words>231</Words>
  <Application>Microsoft Macintosh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Heavy</vt:lpstr>
      <vt:lpstr>Franklin Gothic Medium</vt:lpstr>
      <vt:lpstr>Laserfiche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Toyo Fukuda</cp:lastModifiedBy>
  <cp:revision>15</cp:revision>
  <dcterms:created xsi:type="dcterms:W3CDTF">2023-06-29T11:27:55Z</dcterms:created>
  <dcterms:modified xsi:type="dcterms:W3CDTF">2023-07-19T00:01:12Z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246ab784-c624-44f2-9cd8-ef442bda7f23</vt:lpwstr>
  </property>
  <property fmtid="{D5CDD505-2E9C-101B-9397-08002B2CF9AE}" pid="3" name="ContentTypeId">
    <vt:lpwstr>0x010100437860C65DBC6D429E02E31FAAF98C9B</vt:lpwstr>
  </property>
  <property fmtid="{D5CDD505-2E9C-101B-9397-08002B2CF9AE}" pid="4" name="MSIP_Label_f42aa342-8706-4288-bd11-ebb85995028c_Enabled">
    <vt:lpwstr>true</vt:lpwstr>
  </property>
  <property fmtid="{D5CDD505-2E9C-101B-9397-08002B2CF9AE}" pid="5" name="MSIP_Label_f42aa342-8706-4288-bd11-ebb85995028c_SetDate">
    <vt:lpwstr>2021-03-08T19:41:13Z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e58aa798-fc8a-413c-8e05-500419b74ff1</vt:lpwstr>
  </property>
  <property fmtid="{D5CDD505-2E9C-101B-9397-08002B2CF9AE}" pid="10" name="MSIP_Label_f42aa342-8706-4288-bd11-ebb85995028c_ContentBits">
    <vt:lpwstr>0</vt:lpwstr>
  </property>
</Properties>
</file>