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79" autoAdjust="0"/>
    <p:restoredTop sz="96327"/>
  </p:normalViewPr>
  <p:slideViewPr>
    <p:cSldViewPr snapToGrid="0">
      <p:cViewPr varScale="1">
        <p:scale>
          <a:sx n="124" d="100"/>
          <a:sy n="124" d="100"/>
        </p:scale>
        <p:origin x="1080" y="168"/>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9/21/23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9/21/23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2F23D-C1D2-2A4C-A3A3-31BA482E5D70}" type="slidenum">
              <a:rPr lang="en-US" smtClean="0"/>
              <a:t>1</a:t>
            </a:fld>
            <a:endParaRPr lang="en-US"/>
          </a:p>
        </p:txBody>
      </p:sp>
    </p:spTree>
    <p:extLst>
      <p:ext uri="{BB962C8B-B14F-4D97-AF65-F5344CB8AC3E}">
        <p14:creationId xmlns:p14="http://schemas.microsoft.com/office/powerpoint/2010/main" val="148517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028" y="4762"/>
            <a:ext cx="599497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3048001" y="0"/>
            <a:ext cx="3149600"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8"/>
            <a:ext cx="2443162" cy="3913674"/>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9" name="Text Placeholder 8">
            <a:extLst>
              <a:ext uri="{FF2B5EF4-FFF2-40B4-BE49-F238E27FC236}">
                <a16:creationId xmlns:a16="http://schemas.microsoft.com/office/drawing/2014/main" id="{28806026-35DF-802D-07DA-F89E4F7647B7}"/>
              </a:ext>
            </a:extLst>
          </p:cNvPr>
          <p:cNvSpPr>
            <a:spLocks noGrp="1"/>
          </p:cNvSpPr>
          <p:nvPr>
            <p:ph type="body" sz="quarter" idx="31" hasCustomPrompt="1"/>
          </p:nvPr>
        </p:nvSpPr>
        <p:spPr>
          <a:xfrm>
            <a:off x="3251201"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case study headline</a:t>
            </a:r>
          </a:p>
        </p:txBody>
      </p:sp>
      <p:sp>
        <p:nvSpPr>
          <p:cNvPr id="4" name="Rounded Rectangle 3">
            <a:extLst>
              <a:ext uri="{FF2B5EF4-FFF2-40B4-BE49-F238E27FC236}">
                <a16:creationId xmlns:a16="http://schemas.microsoft.com/office/drawing/2014/main" id="{0BB093BE-D4C1-9B77-030D-83ED3D3CE51F}"/>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034D714-2422-6122-AC56-23A367C639A1}"/>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6" name="TextBox 5">
            <a:extLst>
              <a:ext uri="{FF2B5EF4-FFF2-40B4-BE49-F238E27FC236}">
                <a16:creationId xmlns:a16="http://schemas.microsoft.com/office/drawing/2014/main" id="{4F3FD913-7B96-8E5D-605C-AF1062618974}"/>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1" name="TextBox 10">
            <a:extLst>
              <a:ext uri="{FF2B5EF4-FFF2-40B4-BE49-F238E27FC236}">
                <a16:creationId xmlns:a16="http://schemas.microsoft.com/office/drawing/2014/main" id="{759FA12F-A868-8C9A-C62E-5A45FD91523F}"/>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3" name="TextBox 12">
            <a:extLst>
              <a:ext uri="{FF2B5EF4-FFF2-40B4-BE49-F238E27FC236}">
                <a16:creationId xmlns:a16="http://schemas.microsoft.com/office/drawing/2014/main" id="{A09C40E4-39DD-832D-08C7-737DC7F10837}"/>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34088456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3238" y="4762"/>
            <a:ext cx="914876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3" name="Rectangle 22">
            <a:extLst>
              <a:ext uri="{FF2B5EF4-FFF2-40B4-BE49-F238E27FC236}">
                <a16:creationId xmlns:a16="http://schemas.microsoft.com/office/drawing/2014/main" id="{D2163646-80EA-2875-5905-11A1E96704A0}"/>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6F31CB60-293F-8DC0-BA0F-870BA72E40A9}"/>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37A0B44-9CA5-172C-7A36-BEF6C90CA4D6}"/>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5" name="TextBox 4">
            <a:extLst>
              <a:ext uri="{FF2B5EF4-FFF2-40B4-BE49-F238E27FC236}">
                <a16:creationId xmlns:a16="http://schemas.microsoft.com/office/drawing/2014/main" id="{68964780-3FF0-E653-BDD8-65FFECB1DB6F}"/>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6" name="TextBox 5">
            <a:extLst>
              <a:ext uri="{FF2B5EF4-FFF2-40B4-BE49-F238E27FC236}">
                <a16:creationId xmlns:a16="http://schemas.microsoft.com/office/drawing/2014/main" id="{C1CD9EA6-0804-245B-DDD3-72962BD9F4D5}"/>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7" name="TextBox 6">
            <a:extLst>
              <a:ext uri="{FF2B5EF4-FFF2-40B4-BE49-F238E27FC236}">
                <a16:creationId xmlns:a16="http://schemas.microsoft.com/office/drawing/2014/main" id="{30906C38-5900-35CC-3207-901C20B4B0C2}"/>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4571442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General with Header Only with No Backgroun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C80E0D4-D944-87DE-8F50-FE7DCE68BD96}"/>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600" y="4762"/>
            <a:ext cx="599439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 name="Rectangle 2">
            <a:extLst>
              <a:ext uri="{FF2B5EF4-FFF2-40B4-BE49-F238E27FC236}">
                <a16:creationId xmlns:a16="http://schemas.microsoft.com/office/drawing/2014/main" id="{C0DAB28D-4CF5-3443-FA8C-A43A05041C1F}"/>
              </a:ext>
            </a:extLst>
          </p:cNvPr>
          <p:cNvSpPr/>
          <p:nvPr userDrawn="1"/>
        </p:nvSpPr>
        <p:spPr>
          <a:xfrm>
            <a:off x="3043237" y="0"/>
            <a:ext cx="3158819"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8">
            <a:extLst>
              <a:ext uri="{FF2B5EF4-FFF2-40B4-BE49-F238E27FC236}">
                <a16:creationId xmlns:a16="http://schemas.microsoft.com/office/drawing/2014/main" id="{4A3730A7-9ED4-9927-3F7D-C16A54909F5F}"/>
              </a:ext>
            </a:extLst>
          </p:cNvPr>
          <p:cNvSpPr>
            <a:spLocks noGrp="1"/>
          </p:cNvSpPr>
          <p:nvPr>
            <p:ph type="body" sz="quarter" idx="31" hasCustomPrompt="1"/>
          </p:nvPr>
        </p:nvSpPr>
        <p:spPr>
          <a:xfrm>
            <a:off x="3251200"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white label case study headline</a:t>
            </a:r>
          </a:p>
        </p:txBody>
      </p:sp>
      <p:sp>
        <p:nvSpPr>
          <p:cNvPr id="5" name="Rounded Rectangle 4">
            <a:extLst>
              <a:ext uri="{FF2B5EF4-FFF2-40B4-BE49-F238E27FC236}">
                <a16:creationId xmlns:a16="http://schemas.microsoft.com/office/drawing/2014/main" id="{9848480E-D687-DF1D-7A24-D81A7E88E757}"/>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C9644FA-4E87-5E5F-BD9C-3BFDF62D6970}"/>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13" name="TextBox 12">
            <a:extLst>
              <a:ext uri="{FF2B5EF4-FFF2-40B4-BE49-F238E27FC236}">
                <a16:creationId xmlns:a16="http://schemas.microsoft.com/office/drawing/2014/main" id="{3A30536E-EC44-BA93-13DE-E449362DFDBA}"/>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4" name="TextBox 13">
            <a:extLst>
              <a:ext uri="{FF2B5EF4-FFF2-40B4-BE49-F238E27FC236}">
                <a16:creationId xmlns:a16="http://schemas.microsoft.com/office/drawing/2014/main" id="{0D730CD5-C4A1-CDAD-44A7-1AB87C3C3EDE}"/>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5" name="TextBox 14">
            <a:extLst>
              <a:ext uri="{FF2B5EF4-FFF2-40B4-BE49-F238E27FC236}">
                <a16:creationId xmlns:a16="http://schemas.microsoft.com/office/drawing/2014/main" id="{00AF68BB-B5F1-2E15-C129-AAD9AE9141DC}"/>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538678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1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2" r:id="rId3"/>
    <p:sldLayoutId id="2147483813" r:id="rId4"/>
    <p:sldLayoutId id="214748376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laserfiche.com/resources/customer-stories/american-university-in-cairo/?utm_source=case-study&amp;utm_medium=presentation&amp;utm_campaign=higher-education" TargetMode="External"/><Relationship Id="rId3" Type="http://schemas.openxmlformats.org/officeDocument/2006/relationships/hyperlink" Target="https://www.laserfiche.com/products/document-and-records-management/?utm_source=case-study&amp;utm_medium=presentation&amp;utm_campaign=higher-education" TargetMode="External"/><Relationship Id="rId7" Type="http://schemas.openxmlformats.org/officeDocument/2006/relationships/hyperlink" Target="https://www.laserfiche.com/products/process-automation/?utm_source=case-study&amp;utm_medium=presentation&amp;utm_campaign=higher-educ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aserfiche.com/products/intelligent-data-capture/?utm_source=case-study&amp;utm_medium=presentation&amp;utm_campaign=higher-education" TargetMode="External"/><Relationship Id="rId5" Type="http://schemas.openxmlformats.org/officeDocument/2006/relationships/hyperlink" Target="https://www.laserfiche.com/products/integrations/?utm_source=case-study&amp;utm_medium=presentation&amp;utm_campaign=higher-education" TargetMode="External"/><Relationship Id="rId10" Type="http://schemas.openxmlformats.org/officeDocument/2006/relationships/image" Target="../media/image4.jpeg"/><Relationship Id="rId4" Type="http://schemas.openxmlformats.org/officeDocument/2006/relationships/hyperlink" Target="https://www.laserfiche.com/products/information-governance/?utm_source=case-study&amp;utm_medium=presentation&amp;utm_campaign=higher-education"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CE6CD887-CF88-9ABF-BC68-F9902ACF8760}"/>
              </a:ext>
            </a:extLst>
          </p:cNvPr>
          <p:cNvSpPr>
            <a:spLocks noGrp="1"/>
          </p:cNvSpPr>
          <p:nvPr>
            <p:ph type="body" sz="quarter" idx="27"/>
          </p:nvPr>
        </p:nvSpPr>
        <p:spPr/>
        <p:txBody>
          <a:bodyPr/>
          <a:lstStyle/>
          <a:p>
            <a:r>
              <a:rPr lang="en-US" b="1" dirty="0"/>
              <a:t>Customer:</a:t>
            </a:r>
            <a:br>
              <a:rPr lang="en-US" dirty="0"/>
            </a:br>
            <a:r>
              <a:rPr lang="en-US" dirty="0"/>
              <a:t>The American University in Cairo</a:t>
            </a:r>
          </a:p>
          <a:p>
            <a:r>
              <a:rPr lang="en-US" b="1" dirty="0"/>
              <a:t>Industry:</a:t>
            </a:r>
            <a:br>
              <a:rPr lang="en-US" dirty="0"/>
            </a:br>
            <a:r>
              <a:rPr lang="en-US" dirty="0"/>
              <a:t>Education</a:t>
            </a:r>
          </a:p>
          <a:p>
            <a:r>
              <a:rPr lang="en-US" b="1" dirty="0"/>
              <a:t>Size:</a:t>
            </a:r>
            <a:br>
              <a:rPr lang="en-US" dirty="0"/>
            </a:br>
            <a:r>
              <a:rPr lang="en-US" dirty="0"/>
              <a:t>7,000 students</a:t>
            </a:r>
          </a:p>
          <a:p>
            <a:r>
              <a:rPr lang="en-US" b="1" dirty="0"/>
              <a:t>Country:</a:t>
            </a:r>
            <a:br>
              <a:rPr lang="en-US" dirty="0"/>
            </a:br>
            <a:r>
              <a:rPr lang="en-US" dirty="0"/>
              <a:t>Egypt</a:t>
            </a:r>
          </a:p>
          <a:p>
            <a:r>
              <a:rPr lang="en-US" b="1" dirty="0"/>
              <a:t>Products and Services:</a:t>
            </a:r>
          </a:p>
          <a:p>
            <a:pPr marL="171450" indent="-171450">
              <a:buFont typeface="Arial" panose="020B0604020202020204" pitchFamily="34" charset="0"/>
              <a:buChar char="•"/>
            </a:pPr>
            <a:r>
              <a:rPr lang="en-US" dirty="0">
                <a:hlinkClick r:id="rId3"/>
              </a:rPr>
              <a:t>Document and Records Management</a:t>
            </a:r>
            <a:endParaRPr lang="en-US" dirty="0"/>
          </a:p>
          <a:p>
            <a:pPr marL="171450" indent="-171450">
              <a:buFont typeface="Arial" panose="020B0604020202020204" pitchFamily="34" charset="0"/>
              <a:buChar char="•"/>
            </a:pPr>
            <a:r>
              <a:rPr lang="en-US" dirty="0">
                <a:hlinkClick r:id="rId4"/>
              </a:rPr>
              <a:t>Information Governance</a:t>
            </a:r>
            <a:endParaRPr lang="en-US" dirty="0"/>
          </a:p>
          <a:p>
            <a:pPr marL="171450" indent="-171450">
              <a:buFont typeface="Arial" panose="020B0604020202020204" pitchFamily="34" charset="0"/>
              <a:buChar char="•"/>
            </a:pPr>
            <a:r>
              <a:rPr lang="en-US" dirty="0">
                <a:hlinkClick r:id="rId5"/>
              </a:rPr>
              <a:t>Integrations</a:t>
            </a:r>
            <a:endParaRPr lang="en-US" dirty="0"/>
          </a:p>
          <a:p>
            <a:pPr marL="171450" indent="-171450">
              <a:buFont typeface="Arial" panose="020B0604020202020204" pitchFamily="34" charset="0"/>
              <a:buChar char="•"/>
            </a:pPr>
            <a:r>
              <a:rPr lang="en-US" dirty="0">
                <a:hlinkClick r:id="rId6"/>
              </a:rPr>
              <a:t>Intelligent Data Capture</a:t>
            </a:r>
            <a:endParaRPr lang="en-US" dirty="0"/>
          </a:p>
          <a:p>
            <a:pPr marL="171450" indent="-171450">
              <a:buFont typeface="Arial" panose="020B0604020202020204" pitchFamily="34" charset="0"/>
              <a:buChar char="•"/>
            </a:pPr>
            <a:r>
              <a:rPr lang="en-US" dirty="0">
                <a:hlinkClick r:id="rId7"/>
              </a:rPr>
              <a:t>Process Automation</a:t>
            </a:r>
            <a:endParaRPr lang="nn-NO" dirty="0"/>
          </a:p>
        </p:txBody>
      </p:sp>
      <p:sp>
        <p:nvSpPr>
          <p:cNvPr id="29" name="Text Placeholder 28">
            <a:extLst>
              <a:ext uri="{FF2B5EF4-FFF2-40B4-BE49-F238E27FC236}">
                <a16:creationId xmlns:a16="http://schemas.microsoft.com/office/drawing/2014/main" id="{0CE3811D-E641-8A3C-0922-7EDB5107C6D1}"/>
              </a:ext>
            </a:extLst>
          </p:cNvPr>
          <p:cNvSpPr>
            <a:spLocks noGrp="1"/>
          </p:cNvSpPr>
          <p:nvPr>
            <p:ph type="body" sz="quarter" idx="28"/>
          </p:nvPr>
        </p:nvSpPr>
        <p:spPr/>
        <p:txBody>
          <a:bodyPr/>
          <a:lstStyle/>
          <a:p>
            <a:r>
              <a:rPr lang="en-US" dirty="0"/>
              <a:t>The American University in Cairo needed to retire a legacy document management system and replace it with a full-fledged content services platform that would enable better information management and process automation. </a:t>
            </a:r>
          </a:p>
        </p:txBody>
      </p:sp>
      <p:sp>
        <p:nvSpPr>
          <p:cNvPr id="30" name="Text Placeholder 29">
            <a:extLst>
              <a:ext uri="{FF2B5EF4-FFF2-40B4-BE49-F238E27FC236}">
                <a16:creationId xmlns:a16="http://schemas.microsoft.com/office/drawing/2014/main" id="{158E797E-F56C-A236-3CFB-CE2F29416B0D}"/>
              </a:ext>
            </a:extLst>
          </p:cNvPr>
          <p:cNvSpPr>
            <a:spLocks noGrp="1"/>
          </p:cNvSpPr>
          <p:nvPr>
            <p:ph type="body" sz="quarter" idx="29"/>
          </p:nvPr>
        </p:nvSpPr>
        <p:spPr>
          <a:xfrm>
            <a:off x="6197028" y="3645273"/>
            <a:ext cx="2611881" cy="2398759"/>
          </a:xfrm>
        </p:spPr>
        <p:txBody>
          <a:bodyPr/>
          <a:lstStyle/>
          <a:p>
            <a:r>
              <a:rPr lang="en-US" dirty="0"/>
              <a:t>The university migrated content into Laserfiche, implementing access controls and retention policies that would support the organization’s information governance practices. With a strong framework in place, AUC automated processes to support student, faculty and staff needs campuswide.</a:t>
            </a:r>
          </a:p>
        </p:txBody>
      </p:sp>
      <p:sp>
        <p:nvSpPr>
          <p:cNvPr id="31" name="Text Placeholder 30">
            <a:extLst>
              <a:ext uri="{FF2B5EF4-FFF2-40B4-BE49-F238E27FC236}">
                <a16:creationId xmlns:a16="http://schemas.microsoft.com/office/drawing/2014/main" id="{F8C1AA74-3E33-F5CA-B4EB-21846BD89160}"/>
              </a:ext>
            </a:extLst>
          </p:cNvPr>
          <p:cNvSpPr>
            <a:spLocks noGrp="1"/>
          </p:cNvSpPr>
          <p:nvPr>
            <p:ph type="body" sz="quarter" idx="30"/>
          </p:nvPr>
        </p:nvSpPr>
        <p:spPr/>
        <p:txBody>
          <a:bodyPr/>
          <a:lstStyle/>
          <a:p>
            <a:r>
              <a:rPr lang="en-US" dirty="0"/>
              <a:t>All departments reported a noticeable improvement in retrieval time and efficiency. Automated processes accelerated response times and increased transparency, creating an enhanced student experience that better aligned with AUC’s reputation of innovation and excellence. </a:t>
            </a:r>
          </a:p>
        </p:txBody>
      </p:sp>
      <p:sp>
        <p:nvSpPr>
          <p:cNvPr id="32" name="Text Placeholder 31">
            <a:extLst>
              <a:ext uri="{FF2B5EF4-FFF2-40B4-BE49-F238E27FC236}">
                <a16:creationId xmlns:a16="http://schemas.microsoft.com/office/drawing/2014/main" id="{4DDC82AB-75B6-2952-5BB8-2119C5986C14}"/>
              </a:ext>
            </a:extLst>
          </p:cNvPr>
          <p:cNvSpPr>
            <a:spLocks noGrp="1"/>
          </p:cNvSpPr>
          <p:nvPr>
            <p:ph type="body" sz="quarter" idx="31"/>
          </p:nvPr>
        </p:nvSpPr>
        <p:spPr>
          <a:xfrm>
            <a:off x="8940800" y="552924"/>
            <a:ext cx="2955047" cy="1371410"/>
          </a:xfrm>
        </p:spPr>
        <p:txBody>
          <a:bodyPr/>
          <a:lstStyle/>
          <a:p>
            <a:r>
              <a:rPr lang="en-US" dirty="0"/>
              <a:t>“The smart process automation in Laserfiche and its capabilities to design very complex processes facilitated the improvement of AUC’s internal processes and enhanced the student experience. Laserfiche enables us to offer our services more quickly and with greater accessibility.”</a:t>
            </a:r>
          </a:p>
        </p:txBody>
      </p:sp>
      <p:sp>
        <p:nvSpPr>
          <p:cNvPr id="33" name="Text Placeholder 32">
            <a:extLst>
              <a:ext uri="{FF2B5EF4-FFF2-40B4-BE49-F238E27FC236}">
                <a16:creationId xmlns:a16="http://schemas.microsoft.com/office/drawing/2014/main" id="{8208CFDE-A959-2EA3-4E89-55694EDB3315}"/>
              </a:ext>
            </a:extLst>
          </p:cNvPr>
          <p:cNvSpPr>
            <a:spLocks noGrp="1"/>
          </p:cNvSpPr>
          <p:nvPr>
            <p:ph type="body" sz="quarter" idx="32"/>
          </p:nvPr>
        </p:nvSpPr>
        <p:spPr>
          <a:xfrm>
            <a:off x="9144000" y="2100807"/>
            <a:ext cx="2743200" cy="587968"/>
          </a:xfrm>
        </p:spPr>
        <p:txBody>
          <a:bodyPr/>
          <a:lstStyle/>
          <a:p>
            <a:r>
              <a:rPr lang="en-US" dirty="0"/>
              <a:t>— </a:t>
            </a:r>
            <a:r>
              <a:rPr lang="en-US" dirty="0" err="1"/>
              <a:t>Soumaia</a:t>
            </a:r>
            <a:r>
              <a:rPr lang="en-US" dirty="0"/>
              <a:t> Al </a:t>
            </a:r>
            <a:r>
              <a:rPr lang="en-US" dirty="0" err="1"/>
              <a:t>Ayyat</a:t>
            </a:r>
            <a:r>
              <a:rPr lang="en-US" dirty="0"/>
              <a:t>, Ph.D., Lead Applications Development Analyst, AUC</a:t>
            </a:r>
          </a:p>
        </p:txBody>
      </p:sp>
      <p:sp>
        <p:nvSpPr>
          <p:cNvPr id="2" name="Rounded Rectangle 1">
            <a:hlinkClick r:id="rId8"/>
            <a:extLst>
              <a:ext uri="{FF2B5EF4-FFF2-40B4-BE49-F238E27FC236}">
                <a16:creationId xmlns:a16="http://schemas.microsoft.com/office/drawing/2014/main" id="{2B766E24-6DD1-DFE5-BB79-3B324202C0C1}"/>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Placeholder 3">
            <a:extLst>
              <a:ext uri="{FF2B5EF4-FFF2-40B4-BE49-F238E27FC236}">
                <a16:creationId xmlns:a16="http://schemas.microsoft.com/office/drawing/2014/main" id="{6383B531-4DE3-A3D6-2E17-E44CA6EBD30C}"/>
              </a:ext>
            </a:extLst>
          </p:cNvPr>
          <p:cNvPicPr>
            <a:picLocks noGrp="1" noChangeAspect="1"/>
          </p:cNvPicPr>
          <p:nvPr>
            <p:ph type="pic" sz="quarter" idx="24"/>
          </p:nvPr>
        </p:nvPicPr>
        <p:blipFill rotWithShape="1">
          <a:blip r:embed="rId9" cstate="screen">
            <a:extLst>
              <a:ext uri="{28A0092B-C50C-407E-A947-70E740481C1C}">
                <a14:useLocalDpi xmlns:a14="http://schemas.microsoft.com/office/drawing/2010/main"/>
              </a:ext>
            </a:extLst>
          </a:blip>
          <a:srcRect/>
          <a:stretch/>
        </p:blipFill>
        <p:spPr>
          <a:xfrm>
            <a:off x="3048000" y="4762"/>
            <a:ext cx="5892229" cy="3217862"/>
          </a:xfrm>
        </p:spPr>
      </p:pic>
      <p:pic>
        <p:nvPicPr>
          <p:cNvPr id="20" name="Picture Placeholder 19">
            <a:extLst>
              <a:ext uri="{FF2B5EF4-FFF2-40B4-BE49-F238E27FC236}">
                <a16:creationId xmlns:a16="http://schemas.microsoft.com/office/drawing/2014/main" id="{8BAC950E-BC68-6D7A-14C0-4B29B0F98271}"/>
              </a:ext>
            </a:extLst>
          </p:cNvPr>
          <p:cNvPicPr>
            <a:picLocks noGrp="1" noChangeAspect="1"/>
          </p:cNvPicPr>
          <p:nvPr>
            <p:ph type="pic" sz="quarter" idx="23"/>
          </p:nvPr>
        </p:nvPicPr>
        <p:blipFill>
          <a:blip r:embed="rId10"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582958289"/>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2.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AB7D8F-D153-4147-8604-E9F2BC8F45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Laserfiche Theme</Template>
  <TotalTime>1386</TotalTime>
  <Words>206</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Heavy</vt:lpstr>
      <vt:lpstr>Franklin Gothic Medium</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Toyo Fukuda</cp:lastModifiedBy>
  <cp:revision>14</cp:revision>
  <dcterms:created xsi:type="dcterms:W3CDTF">2023-09-19T08:41:19Z</dcterms:created>
  <dcterms:modified xsi:type="dcterms:W3CDTF">2023-09-22T01:07:36Z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