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ona Lee" initials="YL" lastIdx="1" clrIdx="0">
    <p:extLst>
      <p:ext uri="{19B8F6BF-5375-455C-9EA6-DF929625EA0E}">
        <p15:presenceInfo xmlns:p15="http://schemas.microsoft.com/office/powerpoint/2012/main" userId="7f445ac4d1af5e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05D"/>
    <a:srgbClr val="FFF9BF"/>
    <a:srgbClr val="ECECEC"/>
    <a:srgbClr val="FFFFFF"/>
    <a:srgbClr val="2E2B68"/>
    <a:srgbClr val="0C6F54"/>
    <a:srgbClr val="222930"/>
    <a:srgbClr val="F7FAFB"/>
    <a:srgbClr val="F8E2C0"/>
    <a:srgbClr val="FDF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 autoAdjust="0"/>
    <p:restoredTop sz="96966"/>
  </p:normalViewPr>
  <p:slideViewPr>
    <p:cSldViewPr snapToGrid="0">
      <p:cViewPr varScale="1">
        <p:scale>
          <a:sx n="128" d="100"/>
          <a:sy n="128" d="100"/>
        </p:scale>
        <p:origin x="15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4" d="100"/>
          <a:sy n="104" d="100"/>
        </p:scale>
        <p:origin x="1864" y="208"/>
      </p:cViewPr>
      <p:guideLst/>
    </p:cSldViewPr>
  </p:notesViewPr>
  <p:gridSpacing cx="100585" cy="10058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55E4D-89D7-4AB3-AA4C-FD060A59E4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EF226-116B-4D1C-895C-9B6F657014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CB49-0505-4733-81CC-4733A89D4B27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B9FD8-2F6F-4092-AFC7-3BE43A74BF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A2426-8A12-4374-9D83-F11C5F7C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9510-F86A-4C1A-B88C-7F268A62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14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0FF3D-C5D3-C34D-99FB-0F4BB95CD0B7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2F23D-C1D2-2A4C-A3A3-31BA482E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2F23D-C1D2-2A4C-A3A3-31BA482E5D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7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with Header Only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F405629B-337D-48B5-327D-9F813E56FA9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048000" y="4762"/>
            <a:ext cx="5892229" cy="321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en-US" sz="240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CASE STUDY KEY ART IMAGE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8804A25-7893-A097-3E35-CA7C513AB57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04799" y="304800"/>
            <a:ext cx="2438399" cy="1619534"/>
          </a:xfrm>
          <a:prstGeom prst="rect">
            <a:avLst/>
          </a:prstGeom>
          <a:solidFill>
            <a:schemeClr val="bg1"/>
          </a:solidFill>
          <a:ln w="6350">
            <a:solidFill>
              <a:srgbClr val="43505D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PLACE CASE STUDY 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3827F-6135-3BBC-E3EB-40BE54BB00F0}"/>
              </a:ext>
            </a:extLst>
          </p:cNvPr>
          <p:cNvSpPr/>
          <p:nvPr userDrawn="1"/>
        </p:nvSpPr>
        <p:spPr>
          <a:xfrm>
            <a:off x="8940228" y="0"/>
            <a:ext cx="3251771" cy="322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88D52-BBF0-0473-90DA-13327C92D5B9}"/>
              </a:ext>
            </a:extLst>
          </p:cNvPr>
          <p:cNvSpPr txBox="1"/>
          <p:nvPr userDrawn="1"/>
        </p:nvSpPr>
        <p:spPr>
          <a:xfrm>
            <a:off x="3251200" y="3399098"/>
            <a:ext cx="27432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600" b="1" i="0" dirty="0">
                <a:solidFill>
                  <a:schemeClr val="tx2"/>
                </a:solidFill>
                <a:latin typeface="Franklin Gothic Medium" panose="020B0603020102020204" pitchFamily="34" charset="0"/>
                <a:cs typeface="TisaPro-Bold" panose="02010504030101020102" pitchFamily="2" charset="77"/>
              </a:rPr>
              <a:t>Situation: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93DDA-CDD7-F619-9EF5-BBC168582408}"/>
              </a:ext>
            </a:extLst>
          </p:cNvPr>
          <p:cNvSpPr txBox="1"/>
          <p:nvPr userDrawn="1"/>
        </p:nvSpPr>
        <p:spPr>
          <a:xfrm>
            <a:off x="6197028" y="3399098"/>
            <a:ext cx="27432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600" b="1" i="0" dirty="0">
                <a:solidFill>
                  <a:schemeClr val="tx2"/>
                </a:solidFill>
                <a:latin typeface="Franklin Gothic Medium" panose="020B0603020102020204" pitchFamily="34" charset="0"/>
                <a:cs typeface="TisaPro-Bold" panose="02010504030101020102" pitchFamily="2" charset="77"/>
              </a:rPr>
              <a:t>Solution: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592BD9-1313-F743-8122-5C086041F329}"/>
              </a:ext>
            </a:extLst>
          </p:cNvPr>
          <p:cNvSpPr txBox="1"/>
          <p:nvPr userDrawn="1"/>
        </p:nvSpPr>
        <p:spPr>
          <a:xfrm>
            <a:off x="9148425" y="3399098"/>
            <a:ext cx="27432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600" b="1" i="0" dirty="0">
                <a:solidFill>
                  <a:schemeClr val="tx2"/>
                </a:solidFill>
                <a:latin typeface="Franklin Gothic Medium" panose="020B0603020102020204" pitchFamily="34" charset="0"/>
                <a:cs typeface="TisaPro-Bold" panose="02010504030101020102" pitchFamily="2" charset="77"/>
              </a:rPr>
              <a:t>Impact: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D231317-1353-9562-774F-7854840BF5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038" y="2130359"/>
            <a:ext cx="2443162" cy="391367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customer summary. Please bold customer, industry, size, country, products and services and solution providers. Add bullets under Products and Services.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41DEC95-4BA3-33C9-FB1F-78303ABA45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1200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46BC23C-9F90-7EFA-9CD8-E3340274A8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7028" y="3645273"/>
            <a:ext cx="2743200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F432C6B-6C02-B063-46F6-A3B082C434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2647" y="3645273"/>
            <a:ext cx="2734553" cy="23987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text. Word count should be 32-40 words (230-270 characters with spaces)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5F8601D-2473-9479-441A-CABDFBEFFE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0800" y="304800"/>
            <a:ext cx="2955047" cy="1941253"/>
          </a:xfrm>
          <a:prstGeom prst="rect">
            <a:avLst/>
          </a:prstGeom>
        </p:spPr>
        <p:txBody>
          <a:bodyPr lIns="0" tIns="0" rIns="0" bIns="0" anchor="ctr"/>
          <a:lstStyle>
            <a:lvl1pPr marL="174625" indent="-58738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quote style. It’s indented to accommodate for the quote marks.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BBBFC27-C14E-C8F8-9F12-15B96D271E1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0" y="2422526"/>
            <a:ext cx="2743200" cy="58796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— (add EM dash) Click to add name, job role and organization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5D80947-42E1-28C3-ECDD-669514D5C3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900" y="6250104"/>
            <a:ext cx="2426298" cy="402336"/>
          </a:xfrm>
          <a:prstGeom prst="round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 b="1" u="sng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button and add hyperlink on the shape</a:t>
            </a:r>
          </a:p>
        </p:txBody>
      </p:sp>
    </p:spTree>
    <p:extLst>
      <p:ext uri="{BB962C8B-B14F-4D97-AF65-F5344CB8AC3E}">
        <p14:creationId xmlns:p14="http://schemas.microsoft.com/office/powerpoint/2010/main" val="533612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07E7CF-9359-37FB-6438-AE13C0300DD5}"/>
              </a:ext>
            </a:extLst>
          </p:cNvPr>
          <p:cNvSpPr/>
          <p:nvPr userDrawn="1"/>
        </p:nvSpPr>
        <p:spPr>
          <a:xfrm>
            <a:off x="0" y="0"/>
            <a:ext cx="3048000" cy="6853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5657B7-16B5-F36C-B29E-287CC5455D28}"/>
              </a:ext>
            </a:extLst>
          </p:cNvPr>
          <p:cNvCxnSpPr>
            <a:cxnSpLocks/>
          </p:cNvCxnSpPr>
          <p:nvPr userDrawn="1"/>
        </p:nvCxnSpPr>
        <p:spPr>
          <a:xfrm>
            <a:off x="3251200" y="6244604"/>
            <a:ext cx="8636000" cy="0"/>
          </a:xfrm>
          <a:prstGeom prst="line">
            <a:avLst/>
          </a:prstGeom>
          <a:ln>
            <a:solidFill>
              <a:srgbClr val="43505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F37C92C9-3552-67D5-1CA3-A7117CA264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8471" y="6415150"/>
            <a:ext cx="1476089" cy="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5" userDrawn="1">
          <p15:clr>
            <a:srgbClr val="F26B43"/>
          </p15:clr>
        </p15:guide>
        <p15:guide id="36" pos="7680" userDrawn="1">
          <p15:clr>
            <a:srgbClr val="F26B43"/>
          </p15:clr>
        </p15:guide>
        <p15:guide id="37" pos="192" userDrawn="1">
          <p15:clr>
            <a:srgbClr val="F26B43"/>
          </p15:clr>
        </p15:guide>
        <p15:guide id="38" pos="680" userDrawn="1">
          <p15:clr>
            <a:srgbClr val="F26B43"/>
          </p15:clr>
        </p15:guide>
        <p15:guide id="39" pos="808" userDrawn="1">
          <p15:clr>
            <a:srgbClr val="F26B43"/>
          </p15:clr>
        </p15:guide>
        <p15:guide id="40" pos="1304" userDrawn="1">
          <p15:clr>
            <a:srgbClr val="F26B43"/>
          </p15:clr>
        </p15:guide>
        <p15:guide id="41" pos="1432" userDrawn="1">
          <p15:clr>
            <a:srgbClr val="F26B43"/>
          </p15:clr>
        </p15:guide>
        <p15:guide id="42" pos="1920" userDrawn="1">
          <p15:clr>
            <a:srgbClr val="F26B43"/>
          </p15:clr>
        </p15:guide>
        <p15:guide id="43" pos="2048" userDrawn="1">
          <p15:clr>
            <a:srgbClr val="F26B43"/>
          </p15:clr>
        </p15:guide>
        <p15:guide id="44" pos="2536" userDrawn="1">
          <p15:clr>
            <a:srgbClr val="F26B43"/>
          </p15:clr>
        </p15:guide>
        <p15:guide id="45" pos="2664" userDrawn="1">
          <p15:clr>
            <a:srgbClr val="F26B43"/>
          </p15:clr>
        </p15:guide>
        <p15:guide id="46" pos="3160" userDrawn="1">
          <p15:clr>
            <a:srgbClr val="F26B43"/>
          </p15:clr>
        </p15:guide>
        <p15:guide id="47" pos="3288" userDrawn="1">
          <p15:clr>
            <a:srgbClr val="F26B43"/>
          </p15:clr>
        </p15:guide>
        <p15:guide id="48" pos="3776" userDrawn="1">
          <p15:clr>
            <a:srgbClr val="F26B43"/>
          </p15:clr>
        </p15:guide>
        <p15:guide id="49" pos="3904" userDrawn="1">
          <p15:clr>
            <a:srgbClr val="F26B43"/>
          </p15:clr>
        </p15:guide>
        <p15:guide id="50" pos="4392" userDrawn="1">
          <p15:clr>
            <a:srgbClr val="F26B43"/>
          </p15:clr>
        </p15:guide>
        <p15:guide id="51" pos="4520" userDrawn="1">
          <p15:clr>
            <a:srgbClr val="F26B43"/>
          </p15:clr>
        </p15:guide>
        <p15:guide id="52" pos="5016" userDrawn="1">
          <p15:clr>
            <a:srgbClr val="F26B43"/>
          </p15:clr>
        </p15:guide>
        <p15:guide id="53" pos="5144" userDrawn="1">
          <p15:clr>
            <a:srgbClr val="F26B43"/>
          </p15:clr>
        </p15:guide>
        <p15:guide id="54" pos="5632" userDrawn="1">
          <p15:clr>
            <a:srgbClr val="F26B43"/>
          </p15:clr>
        </p15:guide>
        <p15:guide id="55" pos="5760" userDrawn="1">
          <p15:clr>
            <a:srgbClr val="F26B43"/>
          </p15:clr>
        </p15:guide>
        <p15:guide id="56" pos="6248" userDrawn="1">
          <p15:clr>
            <a:srgbClr val="F26B43"/>
          </p15:clr>
        </p15:guide>
        <p15:guide id="57" pos="6376" userDrawn="1">
          <p15:clr>
            <a:srgbClr val="F26B43"/>
          </p15:clr>
        </p15:guide>
        <p15:guide id="58" pos="6872" userDrawn="1">
          <p15:clr>
            <a:srgbClr val="F26B43"/>
          </p15:clr>
        </p15:guide>
        <p15:guide id="59" pos="7000" userDrawn="1">
          <p15:clr>
            <a:srgbClr val="F26B43"/>
          </p15:clr>
        </p15:guide>
        <p15:guide id="60" pos="7488" userDrawn="1">
          <p15:clr>
            <a:srgbClr val="F26B43"/>
          </p15:clr>
        </p15:guide>
        <p15:guide id="61" orient="horz" userDrawn="1">
          <p15:clr>
            <a:srgbClr val="F26B43"/>
          </p15:clr>
        </p15:guide>
        <p15:guide id="62" orient="horz" pos="4320" userDrawn="1">
          <p15:clr>
            <a:srgbClr val="F26B43"/>
          </p15:clr>
        </p15:guide>
        <p15:guide id="63" orient="horz" pos="192" userDrawn="1">
          <p15:clr>
            <a:srgbClr val="F26B43"/>
          </p15:clr>
        </p15:guide>
        <p15:guide id="64" orient="horz" pos="4124" userDrawn="1">
          <p15:clr>
            <a:srgbClr val="F26B43"/>
          </p15:clr>
        </p15:guide>
        <p15:guide id="65" orient="horz" pos="4061" userDrawn="1">
          <p15:clr>
            <a:srgbClr val="FBAE40"/>
          </p15:clr>
        </p15:guide>
        <p15:guide id="66" pos="3840" userDrawn="1">
          <p15:clr>
            <a:srgbClr val="5ACBF0"/>
          </p15:clr>
        </p15:guide>
        <p15:guide id="67" orient="horz" pos="2160" userDrawn="1">
          <p15:clr>
            <a:srgbClr val="5ACBF0"/>
          </p15:clr>
        </p15:guide>
        <p15:guide id="68" pos="264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casestudy/canadian-seed-growers-association-4/?utm_source=case-study&amp;utm_medium=presentation&amp;utm_campaign=agricultu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E6CD887-CF88-9ABF-BC68-F9902ACF87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b="1" dirty="0"/>
              <a:t>Customer:</a:t>
            </a:r>
            <a:br>
              <a:rPr lang="en-US" dirty="0"/>
            </a:br>
            <a:r>
              <a:rPr lang="en-US" dirty="0"/>
              <a:t>Canadian Seed Growers’ Association</a:t>
            </a:r>
          </a:p>
          <a:p>
            <a:r>
              <a:rPr lang="en-US" b="1" dirty="0"/>
              <a:t>Industry:</a:t>
            </a:r>
            <a:br>
              <a:rPr lang="en-US" dirty="0"/>
            </a:br>
            <a:r>
              <a:rPr lang="en-US" dirty="0"/>
              <a:t>Agriculture</a:t>
            </a:r>
          </a:p>
          <a:p>
            <a:r>
              <a:rPr lang="en-US" b="1" dirty="0"/>
              <a:t>Size:</a:t>
            </a:r>
            <a:br>
              <a:rPr lang="en-US" dirty="0"/>
            </a:br>
            <a:r>
              <a:rPr lang="en-US" dirty="0"/>
              <a:t>Serves nearly 3,100 seed growers and 2,500 seed-growing businesses</a:t>
            </a:r>
          </a:p>
          <a:p>
            <a:r>
              <a:rPr lang="en-US" b="1" dirty="0"/>
              <a:t>Country:</a:t>
            </a:r>
            <a:br>
              <a:rPr lang="en-US" dirty="0"/>
            </a:br>
            <a:r>
              <a:rPr lang="en-US" dirty="0"/>
              <a:t>Canada</a:t>
            </a:r>
          </a:p>
          <a:p>
            <a:r>
              <a:rPr lang="en-US" b="1" dirty="0"/>
              <a:t>Products and Services: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Records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Laserfiche 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Business Process Automation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Public Portal</a:t>
            </a:r>
          </a:p>
          <a:p>
            <a:r>
              <a:rPr lang="en-US" b="1" dirty="0"/>
              <a:t>Solution Provider:</a:t>
            </a:r>
            <a:br>
              <a:rPr lang="en-US" dirty="0"/>
            </a:br>
            <a:r>
              <a:rPr lang="en-US" dirty="0"/>
              <a:t>Ricoh Canada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CE3811D-E641-8A3C-0922-7EDB5107C6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The Canadian Seed Growers’ Association (CSGA) needed a way to connect with farmers, the Canadian Food Inspection Agency (CFIA) and inspection agencies across Canada in order to share information, accelerate certification and support the production of high-quality seed.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58E797E-F56C-A236-3CFB-CE2F29416B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97028" y="3645273"/>
            <a:ext cx="2589163" cy="2398759"/>
          </a:xfrm>
        </p:spPr>
        <p:txBody>
          <a:bodyPr/>
          <a:lstStyle/>
          <a:p>
            <a:r>
              <a:rPr lang="en-US" dirty="0"/>
              <a:t>CSGA created </a:t>
            </a:r>
            <a:r>
              <a:rPr lang="en-US" dirty="0" err="1"/>
              <a:t>SeedCert</a:t>
            </a:r>
            <a:r>
              <a:rPr lang="en-US" dirty="0"/>
              <a:t>, an online portal and one-stop-shop powered by Laserfiche Forms and business process automation to streamline the inspection and seed certification process for its 3,100-plus members. 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8C1AA74-3E33-F5CA-B4EB-21846BD8916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52647" y="3645273"/>
            <a:ext cx="2589163" cy="2398759"/>
          </a:xfrm>
        </p:spPr>
        <p:txBody>
          <a:bodyPr/>
          <a:lstStyle/>
          <a:p>
            <a:r>
              <a:rPr lang="en-US" dirty="0" err="1"/>
              <a:t>SeedCert</a:t>
            </a:r>
            <a:r>
              <a:rPr lang="en-US" dirty="0"/>
              <a:t> enables the processing of 16,000-20,000 applications per year, accelerating seed certification and simplifying the coordination among the CSGA, its network of growers, inspectors and government.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DDC82AB-75B6-2952-5BB8-2119C5986C1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40228" y="923299"/>
            <a:ext cx="2955047" cy="587968"/>
          </a:xfrm>
        </p:spPr>
        <p:txBody>
          <a:bodyPr/>
          <a:lstStyle/>
          <a:p>
            <a:r>
              <a:rPr lang="en-US" dirty="0"/>
              <a:t>“In any given year, we receive roughly 16,000 to 20,000 applications. The vast majority of these are processed through Laserfiche.”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208CFDE-A959-2EA3-4E89-55694EDB331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428" y="1687740"/>
            <a:ext cx="2743200" cy="587968"/>
          </a:xfrm>
        </p:spPr>
        <p:txBody>
          <a:bodyPr/>
          <a:lstStyle/>
          <a:p>
            <a:r>
              <a:rPr lang="en-US" dirty="0"/>
              <a:t>— Doug Miller, Executive Director, Canadian Seed Growers' Association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02F0A3D-87FB-DE06-B97F-4F8A43B852B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16900" y="6250104"/>
            <a:ext cx="2426298" cy="402336"/>
          </a:xfrm>
          <a:ln>
            <a:noFill/>
          </a:ln>
        </p:spPr>
        <p:txBody>
          <a:bodyPr/>
          <a:lstStyle/>
          <a:p>
            <a:r>
              <a:rPr lang="en-US" u="non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full story here</a:t>
            </a:r>
            <a:endParaRPr lang="en-US" u="none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A69680F-2EDF-E828-D9B9-C60E8B9953D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045" t="-33372" r="-10045" b="-33372"/>
          <a:stretch/>
        </p:blipFill>
        <p:spPr>
          <a:xfrm>
            <a:off x="304799" y="304800"/>
            <a:ext cx="2438399" cy="1619534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2855637-A3B1-39E5-F9E7-667EE5BB2F9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b="2793"/>
          <a:stretch/>
        </p:blipFill>
        <p:spPr>
          <a:xfrm>
            <a:off x="3048000" y="4762"/>
            <a:ext cx="5892229" cy="3217862"/>
          </a:xfrm>
        </p:spPr>
      </p:pic>
    </p:spTree>
    <p:extLst>
      <p:ext uri="{BB962C8B-B14F-4D97-AF65-F5344CB8AC3E}">
        <p14:creationId xmlns:p14="http://schemas.microsoft.com/office/powerpoint/2010/main" val="582958289"/>
      </p:ext>
    </p:extLst>
  </p:cSld>
  <p:clrMapOvr>
    <a:masterClrMapping/>
  </p:clrMapOvr>
</p:sld>
</file>

<file path=ppt/theme/theme1.xml><?xml version="1.0" encoding="utf-8"?>
<a:theme xmlns:a="http://schemas.openxmlformats.org/drawingml/2006/main" name="Laserfiche Theme">
  <a:themeElements>
    <a:clrScheme name="Laserfiche Theme 2022">
      <a:dk1>
        <a:srgbClr val="21282F"/>
      </a:dk1>
      <a:lt1>
        <a:srgbClr val="FFFFFF"/>
      </a:lt1>
      <a:dk2>
        <a:srgbClr val="083D66"/>
      </a:dk2>
      <a:lt2>
        <a:srgbClr val="F3F7F9"/>
      </a:lt2>
      <a:accent1>
        <a:srgbClr val="E35105"/>
      </a:accent1>
      <a:accent2>
        <a:srgbClr val="083C66"/>
      </a:accent2>
      <a:accent3>
        <a:srgbClr val="DDE5ED"/>
      </a:accent3>
      <a:accent4>
        <a:srgbClr val="00706C"/>
      </a:accent4>
      <a:accent5>
        <a:srgbClr val="E39A24"/>
      </a:accent5>
      <a:accent6>
        <a:srgbClr val="B60469"/>
      </a:accent6>
      <a:hlink>
        <a:srgbClr val="0066D4"/>
      </a:hlink>
      <a:folHlink>
        <a:srgbClr val="80A5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serfiche-PowerPoint-Template_WIP_220825" id="{B19C16A5-FDAE-AE40-8E0D-42705B44416A}" vid="{22EF0504-7C15-EF4F-9437-9AF5EEBC9F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860C65DBC6D429E02E31FAAF98C9B" ma:contentTypeVersion="18" ma:contentTypeDescription="Create a new document." ma:contentTypeScope="" ma:versionID="3e82f37c8349404928e1d965b04f1bd8">
  <xsd:schema xmlns:xsd="http://www.w3.org/2001/XMLSchema" xmlns:xs="http://www.w3.org/2001/XMLSchema" xmlns:p="http://schemas.microsoft.com/office/2006/metadata/properties" xmlns:ns2="76bc8f26-8d91-4f68-b952-e5b049acb6ef" xmlns:ns3="b39b09f5-cafc-4224-bad4-d14490fe18d1" targetNamespace="http://schemas.microsoft.com/office/2006/metadata/properties" ma:root="true" ma:fieldsID="a6ed40012759c4c650277585cfd47941" ns2:_="" ns3:_="">
    <xsd:import namespace="76bc8f26-8d91-4f68-b952-e5b049acb6ef"/>
    <xsd:import namespace="b39b09f5-cafc-4224-bad4-d14490fe18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Project_x0020_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c8f26-8d91-4f68-b952-e5b049acb6ef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b09f5-cafc-4224-bad4-d14490fe18d1" elementFormDefault="qualified">
    <xsd:import namespace="http://schemas.microsoft.com/office/2006/documentManagement/types"/>
    <xsd:import namespace="http://schemas.microsoft.com/office/infopath/2007/PartnerControls"/>
    <xsd:element name="Project_x0020_ID" ma:index="6" nillable="true" ma:displayName="Project ID" ma:internalName="Project_x0020_ID" ma:readOnly="false">
      <xsd:simpleType>
        <xsd:restriction base="dms:Text">
          <xsd:maxLength value="255"/>
        </xsd:restriction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ID xmlns="b39b09f5-cafc-4224-bad4-d14490fe18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CFE95A-F973-4BFE-B3EC-39D1A60A6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bc8f26-8d91-4f68-b952-e5b049acb6ef"/>
    <ds:schemaRef ds:uri="b39b09f5-cafc-4224-bad4-d14490fe1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33D597-BDE7-4FF8-A836-6E50C3335523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b39b09f5-cafc-4224-bad4-d14490fe18d1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76bc8f26-8d91-4f68-b952-e5b049acb6ef"/>
  </ds:schemaRefs>
</ds:datastoreItem>
</file>

<file path=customXml/itemProps3.xml><?xml version="1.0" encoding="utf-8"?>
<ds:datastoreItem xmlns:ds="http://schemas.openxmlformats.org/officeDocument/2006/customXml" ds:itemID="{BAAB7D8F-D153-4147-8604-E9F2BC8F4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40363</TotalTime>
  <Words>195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Franklin Gothic Medium</vt:lpstr>
      <vt:lpstr>Laserfiche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Ahmet Ipek</cp:lastModifiedBy>
  <cp:revision>258</cp:revision>
  <dcterms:created xsi:type="dcterms:W3CDTF">2020-04-01T21:05:33Z</dcterms:created>
  <dcterms:modified xsi:type="dcterms:W3CDTF">2023-01-26T13:12:00Z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246ab784-c624-44f2-9cd8-ef442bda7f23</vt:lpwstr>
  </property>
  <property fmtid="{D5CDD505-2E9C-101B-9397-08002B2CF9AE}" pid="3" name="ContentTypeId">
    <vt:lpwstr>0x010100437860C65DBC6D429E02E31FAAF98C9B</vt:lpwstr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2021-03-08T19:41:13Z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e58aa798-fc8a-413c-8e05-500419b74ff1</vt:lpwstr>
  </property>
  <property fmtid="{D5CDD505-2E9C-101B-9397-08002B2CF9AE}" pid="10" name="MSIP_Label_f42aa342-8706-4288-bd11-ebb85995028c_ContentBits">
    <vt:lpwstr>0</vt:lpwstr>
  </property>
</Properties>
</file>