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179" autoAdjust="0"/>
    <p:restoredTop sz="96327"/>
  </p:normalViewPr>
  <p:slideViewPr>
    <p:cSldViewPr snapToGrid="0">
      <p:cViewPr varScale="1">
        <p:scale>
          <a:sx n="119" d="100"/>
          <a:sy n="119" d="100"/>
        </p:scale>
        <p:origin x="1296" y="192"/>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12/4/23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12/4/23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148517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laserfiche.com/resources/customer-stories/catic/?utm_source=case-study&amp;utm_medium=presentation&amp;utm_campaign=financial-services" TargetMode="External"/><Relationship Id="rId3" Type="http://schemas.openxmlformats.org/officeDocument/2006/relationships/hyperlink" Target="https://www.laserfiche.com/products/document-and-records-management/?utm_source=case-study&amp;utm_medium=presentation&amp;utm_campaign=financial-services" TargetMode="External"/><Relationship Id="rId7" Type="http://schemas.openxmlformats.org/officeDocument/2006/relationships/hyperlink" Target="https://www.laserfiche.com/products/process-automation/?utm_source=case-study&amp;utm_medium=presentation&amp;utm_campaign=financial-servi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aserfiche.com/products/intelligent-data-capture/?utm_source=case-study&amp;utm_medium=presentation&amp;utm_campaign=financial-services" TargetMode="External"/><Relationship Id="rId5" Type="http://schemas.openxmlformats.org/officeDocument/2006/relationships/hyperlink" Target="https://www.laserfiche.com/products/integrations/?utm_source=case-study&amp;utm_medium=presentation&amp;utm_campaign=financial-services" TargetMode="External"/><Relationship Id="rId10" Type="http://schemas.openxmlformats.org/officeDocument/2006/relationships/image" Target="../media/image4.png"/><Relationship Id="rId4" Type="http://schemas.openxmlformats.org/officeDocument/2006/relationships/hyperlink" Target="https://www.laserfiche.com/products/information-governance/?utm_source=case-study&amp;utm_medium=presentation&amp;utm_campaign=financial-services" TargetMode="Externa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a:t>CATIC</a:t>
            </a:r>
          </a:p>
          <a:p>
            <a:r>
              <a:rPr lang="en-US" b="1" dirty="0"/>
              <a:t>Industry:</a:t>
            </a:r>
            <a:br>
              <a:rPr lang="en-US" dirty="0"/>
            </a:br>
            <a:r>
              <a:rPr lang="en-US" dirty="0"/>
              <a:t>Financial Services</a:t>
            </a:r>
          </a:p>
          <a:p>
            <a:r>
              <a:rPr lang="en-US" b="1" dirty="0"/>
              <a:t>Size:</a:t>
            </a:r>
            <a:br>
              <a:rPr lang="en-US" dirty="0"/>
            </a:br>
            <a:r>
              <a:rPr lang="en-US" dirty="0"/>
              <a:t>250 employees</a:t>
            </a:r>
          </a:p>
          <a:p>
            <a:r>
              <a:rPr lang="en-US" b="1" dirty="0"/>
              <a:t>Country:</a:t>
            </a:r>
            <a:br>
              <a:rPr lang="en-US" dirty="0"/>
            </a:br>
            <a:r>
              <a:rPr lang="en-US" dirty="0"/>
              <a:t>United States</a:t>
            </a:r>
          </a:p>
          <a:p>
            <a:r>
              <a:rPr lang="en-US" b="1" dirty="0"/>
              <a:t>Products and Services:</a:t>
            </a:r>
          </a:p>
          <a:p>
            <a:pPr marL="171450" indent="-171450">
              <a:buFont typeface="Arial" panose="020B0604020202020204" pitchFamily="34" charset="0"/>
              <a:buChar char="•"/>
            </a:pPr>
            <a:r>
              <a:rPr lang="en-US" dirty="0">
                <a:hlinkClick r:id="rId3"/>
              </a:rPr>
              <a:t>Document and Records Management</a:t>
            </a:r>
            <a:endParaRPr lang="en-US" dirty="0"/>
          </a:p>
          <a:p>
            <a:pPr marL="171450" indent="-171450">
              <a:buFont typeface="Arial" panose="020B0604020202020204" pitchFamily="34" charset="0"/>
              <a:buChar char="•"/>
            </a:pPr>
            <a:r>
              <a:rPr lang="en-US" dirty="0">
                <a:hlinkClick r:id="rId4"/>
              </a:rPr>
              <a:t>Information Governance</a:t>
            </a:r>
            <a:endParaRPr lang="en-US" dirty="0"/>
          </a:p>
          <a:p>
            <a:pPr marL="171450" indent="-171450">
              <a:buFont typeface="Arial" panose="020B0604020202020204" pitchFamily="34" charset="0"/>
              <a:buChar char="•"/>
            </a:pPr>
            <a:r>
              <a:rPr lang="en-US" dirty="0">
                <a:hlinkClick r:id="rId5"/>
              </a:rPr>
              <a:t>Integrations</a:t>
            </a:r>
            <a:endParaRPr lang="en-US" dirty="0"/>
          </a:p>
          <a:p>
            <a:pPr marL="171450" indent="-171450">
              <a:buFont typeface="Arial" panose="020B0604020202020204" pitchFamily="34" charset="0"/>
              <a:buChar char="•"/>
            </a:pPr>
            <a:r>
              <a:rPr lang="en-US" dirty="0">
                <a:hlinkClick r:id="rId6"/>
              </a:rPr>
              <a:t>Intelligent Data Capture</a:t>
            </a:r>
            <a:endParaRPr lang="en-US" dirty="0"/>
          </a:p>
          <a:p>
            <a:pPr marL="171450" indent="-171450">
              <a:buFont typeface="Arial" panose="020B0604020202020204" pitchFamily="34" charset="0"/>
              <a:buChar char="•"/>
            </a:pPr>
            <a:r>
              <a:rPr lang="en-US" dirty="0">
                <a:hlinkClick r:id="rId7"/>
              </a:rPr>
              <a:t>Process Automation</a:t>
            </a:r>
            <a:endParaRPr lang="nn-NO" dirty="0"/>
          </a:p>
        </p:txBody>
      </p:sp>
      <p:sp>
        <p:nvSpPr>
          <p:cNvPr id="29" name="Text Placeholder 28">
            <a:extLst>
              <a:ext uri="{FF2B5EF4-FFF2-40B4-BE49-F238E27FC236}">
                <a16:creationId xmlns:a16="http://schemas.microsoft.com/office/drawing/2014/main" id="{0CE3811D-E641-8A3C-0922-7EDB5107C6D1}"/>
              </a:ext>
            </a:extLst>
          </p:cNvPr>
          <p:cNvSpPr>
            <a:spLocks noGrp="1"/>
          </p:cNvSpPr>
          <p:nvPr>
            <p:ph type="body" sz="quarter" idx="28"/>
          </p:nvPr>
        </p:nvSpPr>
        <p:spPr/>
        <p:txBody>
          <a:bodyPr/>
          <a:lstStyle/>
          <a:p>
            <a:r>
              <a:rPr lang="en-US" dirty="0"/>
              <a:t>CATIC previously relied on manual, </a:t>
            </a:r>
            <a:br>
              <a:rPr lang="en-US" dirty="0"/>
            </a:br>
            <a:r>
              <a:rPr lang="en-US" dirty="0"/>
              <a:t>paper-heavy processes. A legacy document management system did not provide the modern intelligent capture, process automation and integration capabilities the organization needed to optimize operations.</a:t>
            </a:r>
          </a:p>
        </p:txBody>
      </p:sp>
      <p:sp>
        <p:nvSpPr>
          <p:cNvPr id="30" name="Text Placeholder 29">
            <a:extLst>
              <a:ext uri="{FF2B5EF4-FFF2-40B4-BE49-F238E27FC236}">
                <a16:creationId xmlns:a16="http://schemas.microsoft.com/office/drawing/2014/main" id="{158E797E-F56C-A236-3CFB-CE2F29416B0D}"/>
              </a:ext>
            </a:extLst>
          </p:cNvPr>
          <p:cNvSpPr>
            <a:spLocks noGrp="1"/>
          </p:cNvSpPr>
          <p:nvPr>
            <p:ph type="body" sz="quarter" idx="29"/>
          </p:nvPr>
        </p:nvSpPr>
        <p:spPr>
          <a:xfrm>
            <a:off x="6197028" y="3645273"/>
            <a:ext cx="2549407" cy="2398759"/>
          </a:xfrm>
        </p:spPr>
        <p:txBody>
          <a:bodyPr/>
          <a:lstStyle/>
          <a:p>
            <a:r>
              <a:rPr lang="en-US" dirty="0"/>
              <a:t>CATIC migrated content from the legacy document management system into Laserfiche and began to automate processes including in its </a:t>
            </a:r>
            <a:r>
              <a:rPr lang="en-US" dirty="0" err="1"/>
              <a:t>CATICTrac</a:t>
            </a:r>
            <a:r>
              <a:rPr lang="en-US" dirty="0"/>
              <a:t> service, records management, claims and compliance.</a:t>
            </a:r>
          </a:p>
        </p:txBody>
      </p:sp>
      <p:sp>
        <p:nvSpPr>
          <p:cNvPr id="31" name="Text Placeholder 30">
            <a:extLst>
              <a:ext uri="{FF2B5EF4-FFF2-40B4-BE49-F238E27FC236}">
                <a16:creationId xmlns:a16="http://schemas.microsoft.com/office/drawing/2014/main" id="{F8C1AA74-3E33-F5CA-B4EB-21846BD89160}"/>
              </a:ext>
            </a:extLst>
          </p:cNvPr>
          <p:cNvSpPr>
            <a:spLocks noGrp="1"/>
          </p:cNvSpPr>
          <p:nvPr>
            <p:ph type="body" sz="quarter" idx="30"/>
          </p:nvPr>
        </p:nvSpPr>
        <p:spPr>
          <a:xfrm>
            <a:off x="9152648" y="3645273"/>
            <a:ext cx="2549408" cy="2398759"/>
          </a:xfrm>
        </p:spPr>
        <p:txBody>
          <a:bodyPr/>
          <a:lstStyle/>
          <a:p>
            <a:r>
              <a:rPr lang="en-US" dirty="0"/>
              <a:t>CATIC’s Laserfiche initiatives have saved over $325,000 annually and created up to 90% more efficiency in some processes. Automating processes has increased capacity without creating the need to hire more staff, and reclaimed time for employees to spend on value-added activities.</a:t>
            </a:r>
          </a:p>
        </p:txBody>
      </p:sp>
      <p:sp>
        <p:nvSpPr>
          <p:cNvPr id="32" name="Text Placeholder 31">
            <a:extLst>
              <a:ext uri="{FF2B5EF4-FFF2-40B4-BE49-F238E27FC236}">
                <a16:creationId xmlns:a16="http://schemas.microsoft.com/office/drawing/2014/main" id="{4DDC82AB-75B6-2952-5BB8-2119C5986C14}"/>
              </a:ext>
            </a:extLst>
          </p:cNvPr>
          <p:cNvSpPr>
            <a:spLocks noGrp="1"/>
          </p:cNvSpPr>
          <p:nvPr>
            <p:ph type="body" sz="quarter" idx="31"/>
          </p:nvPr>
        </p:nvSpPr>
        <p:spPr>
          <a:xfrm>
            <a:off x="8940800" y="457200"/>
            <a:ext cx="2955047" cy="1555771"/>
          </a:xfrm>
        </p:spPr>
        <p:txBody>
          <a:bodyPr/>
          <a:lstStyle/>
          <a:p>
            <a:r>
              <a:rPr lang="en-US" dirty="0"/>
              <a:t>“With new Laserfiche processes, as more work comes in the door, we now have the ability to increase throughput. And the whole industry has moved toward focusing on profitability per unit. So, we’re able to also facilitate growth without having to hire more staff. We are also able to improve processes without eliminating staff.”</a:t>
            </a:r>
          </a:p>
        </p:txBody>
      </p:sp>
      <p:sp>
        <p:nvSpPr>
          <p:cNvPr id="33" name="Text Placeholder 32">
            <a:extLst>
              <a:ext uri="{FF2B5EF4-FFF2-40B4-BE49-F238E27FC236}">
                <a16:creationId xmlns:a16="http://schemas.microsoft.com/office/drawing/2014/main" id="{8208CFDE-A959-2EA3-4E89-55694EDB3315}"/>
              </a:ext>
            </a:extLst>
          </p:cNvPr>
          <p:cNvSpPr>
            <a:spLocks noGrp="1"/>
          </p:cNvSpPr>
          <p:nvPr>
            <p:ph type="body" sz="quarter" idx="32"/>
          </p:nvPr>
        </p:nvSpPr>
        <p:spPr>
          <a:xfrm>
            <a:off x="9144000" y="2189444"/>
            <a:ext cx="2655736" cy="587968"/>
          </a:xfrm>
        </p:spPr>
        <p:txBody>
          <a:bodyPr/>
          <a:lstStyle/>
          <a:p>
            <a:r>
              <a:rPr lang="en-US" dirty="0"/>
              <a:t>— Chris Cooper, Senior Operations Analyst, CATIC</a:t>
            </a:r>
          </a:p>
        </p:txBody>
      </p:sp>
      <p:sp>
        <p:nvSpPr>
          <p:cNvPr id="2" name="Rounded Rectangle 1">
            <a:hlinkClick r:id="rId8"/>
            <a:extLst>
              <a:ext uri="{FF2B5EF4-FFF2-40B4-BE49-F238E27FC236}">
                <a16:creationId xmlns:a16="http://schemas.microsoft.com/office/drawing/2014/main" id="{2B766E24-6DD1-DFE5-BB79-3B324202C0C1}"/>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Placeholder 13" descr="A group of people sitting at a table looking at a computer&#10;&#10;Description automatically generated">
            <a:extLst>
              <a:ext uri="{FF2B5EF4-FFF2-40B4-BE49-F238E27FC236}">
                <a16:creationId xmlns:a16="http://schemas.microsoft.com/office/drawing/2014/main" id="{3054BA81-FDDB-ABD2-A939-069EB6F451FB}"/>
              </a:ext>
            </a:extLst>
          </p:cNvPr>
          <p:cNvPicPr>
            <a:picLocks noGrp="1" noChangeAspect="1"/>
          </p:cNvPicPr>
          <p:nvPr>
            <p:ph type="pic" sz="quarter" idx="24"/>
          </p:nvPr>
        </p:nvPicPr>
        <p:blipFill rotWithShape="1">
          <a:blip r:embed="rId9" cstate="screen">
            <a:extLst>
              <a:ext uri="{28A0092B-C50C-407E-A947-70E740481C1C}">
                <a14:useLocalDpi xmlns:a14="http://schemas.microsoft.com/office/drawing/2010/main"/>
              </a:ext>
            </a:extLst>
          </a:blip>
          <a:srcRect/>
          <a:stretch/>
        </p:blipFill>
        <p:spPr>
          <a:xfrm>
            <a:off x="3048000" y="4762"/>
            <a:ext cx="5892229" cy="3217862"/>
          </a:xfrm>
        </p:spPr>
      </p:pic>
      <p:pic>
        <p:nvPicPr>
          <p:cNvPr id="12" name="Picture Placeholder 11" descr="A logo for a company&#10;&#10;Description automatically generated">
            <a:extLst>
              <a:ext uri="{FF2B5EF4-FFF2-40B4-BE49-F238E27FC236}">
                <a16:creationId xmlns:a16="http://schemas.microsoft.com/office/drawing/2014/main" id="{3CCBA773-90A7-AF0D-169E-22371F4725F8}"/>
              </a:ext>
            </a:extLst>
          </p:cNvPr>
          <p:cNvPicPr>
            <a:picLocks noGrp="1" noChangeAspect="1"/>
          </p:cNvPicPr>
          <p:nvPr>
            <p:ph type="pic" sz="quarter" idx="23"/>
          </p:nvPr>
        </p:nvPicPr>
        <p:blipFill>
          <a:blip r:embed="rId10"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582958289"/>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2.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3.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Laserfiche Theme</Template>
  <TotalTime>150</TotalTime>
  <Words>217</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Franklin Gothic Heavy</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Ahmet Ipek</dc:creator>
  <cp:keywords/>
  <dc:description/>
  <cp:lastModifiedBy>Toyo Fukuda</cp:lastModifiedBy>
  <cp:revision>13</cp:revision>
  <dcterms:created xsi:type="dcterms:W3CDTF">2023-11-17T08:24:45Z</dcterms:created>
  <dcterms:modified xsi:type="dcterms:W3CDTF">2023-12-05T00:40:57Z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