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4"/>
  </p:sldMasterIdLst>
  <p:notesMasterIdLst>
    <p:notesMasterId r:id="rId6"/>
  </p:notesMasterIdLst>
  <p:handoutMasterIdLst>
    <p:handoutMasterId r:id="rId7"/>
  </p:handoutMasterIdLst>
  <p:sldIdLst>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ona Lee" initials="YL" lastIdx="1" clrIdx="0">
    <p:extLst>
      <p:ext uri="{19B8F6BF-5375-455C-9EA6-DF929625EA0E}">
        <p15:presenceInfo xmlns:p15="http://schemas.microsoft.com/office/powerpoint/2012/main" userId="7f445ac4d1af5e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05D"/>
    <a:srgbClr val="FFF9BF"/>
    <a:srgbClr val="ECECEC"/>
    <a:srgbClr val="FFFFFF"/>
    <a:srgbClr val="2E2B68"/>
    <a:srgbClr val="0C6F54"/>
    <a:srgbClr val="222930"/>
    <a:srgbClr val="F7FAFB"/>
    <a:srgbClr val="F8E2C0"/>
    <a:srgbClr val="FDF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1" autoAdjust="0"/>
    <p:restoredTop sz="96327"/>
  </p:normalViewPr>
  <p:slideViewPr>
    <p:cSldViewPr snapToGrid="0">
      <p:cViewPr varScale="1">
        <p:scale>
          <a:sx n="136" d="100"/>
          <a:sy n="136" d="100"/>
        </p:scale>
        <p:origin x="240" y="632"/>
      </p:cViewPr>
      <p:guideLst/>
    </p:cSldViewPr>
  </p:slideViewPr>
  <p:notesTextViewPr>
    <p:cViewPr>
      <p:scale>
        <a:sx n="1" d="1"/>
        <a:sy n="1" d="1"/>
      </p:scale>
      <p:origin x="0" y="0"/>
    </p:cViewPr>
  </p:notesTextViewPr>
  <p:notesViewPr>
    <p:cSldViewPr snapToGrid="0">
      <p:cViewPr varScale="1">
        <p:scale>
          <a:sx n="104" d="100"/>
          <a:sy n="104" d="100"/>
        </p:scale>
        <p:origin x="186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55E4D-89D7-4AB3-AA4C-FD060A59E4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9EF226-116B-4D1C-895C-9B6F657014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79CB49-0505-4733-81CC-4733A89D4B27}" type="datetimeFigureOut">
              <a:rPr lang="en-US" smtClean="0"/>
              <a:t>4/24/24</a:t>
            </a:fld>
            <a:endParaRPr lang="en-US"/>
          </a:p>
        </p:txBody>
      </p:sp>
      <p:sp>
        <p:nvSpPr>
          <p:cNvPr id="4" name="Footer Placeholder 3">
            <a:extLst>
              <a:ext uri="{FF2B5EF4-FFF2-40B4-BE49-F238E27FC236}">
                <a16:creationId xmlns:a16="http://schemas.microsoft.com/office/drawing/2014/main" id="{EDDB9FD8-2F6F-4092-AFC7-3BE43A74BF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AA2426-8A12-4374-9D83-F11C5F7C63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889510-F86A-4C1A-B88C-7F268A6233B7}" type="slidenum">
              <a:rPr lang="en-US" smtClean="0"/>
              <a:t>‹#›</a:t>
            </a:fld>
            <a:endParaRPr lang="en-US"/>
          </a:p>
        </p:txBody>
      </p:sp>
    </p:spTree>
    <p:extLst>
      <p:ext uri="{BB962C8B-B14F-4D97-AF65-F5344CB8AC3E}">
        <p14:creationId xmlns:p14="http://schemas.microsoft.com/office/powerpoint/2010/main" val="58011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0FF3D-C5D3-C34D-99FB-0F4BB95CD0B7}" type="datetimeFigureOut">
              <a:rPr lang="en-US" smtClean="0"/>
              <a:t>4/24/24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2F23D-C1D2-2A4C-A3A3-31BA482E5D70}" type="slidenum">
              <a:rPr lang="en-US" smtClean="0"/>
              <a:t>‹#›</a:t>
            </a:fld>
            <a:endParaRPr lang="en-US"/>
          </a:p>
        </p:txBody>
      </p:sp>
    </p:spTree>
    <p:extLst>
      <p:ext uri="{BB962C8B-B14F-4D97-AF65-F5344CB8AC3E}">
        <p14:creationId xmlns:p14="http://schemas.microsoft.com/office/powerpoint/2010/main" val="28804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2F23D-C1D2-2A4C-A3A3-31BA482E5D70}" type="slidenum">
              <a:rPr lang="en-US" smtClean="0"/>
              <a:t>1</a:t>
            </a:fld>
            <a:endParaRPr lang="en-US"/>
          </a:p>
        </p:txBody>
      </p:sp>
    </p:spTree>
    <p:extLst>
      <p:ext uri="{BB962C8B-B14F-4D97-AF65-F5344CB8AC3E}">
        <p14:creationId xmlns:p14="http://schemas.microsoft.com/office/powerpoint/2010/main" val="96255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eneral with Header Only with No Background">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405629B-337D-48B5-327D-9F813E56FA9C}"/>
              </a:ext>
            </a:extLst>
          </p:cNvPr>
          <p:cNvSpPr>
            <a:spLocks noGrp="1" noChangeAspect="1"/>
          </p:cNvSpPr>
          <p:nvPr>
            <p:ph type="pic" sz="quarter" idx="24" hasCustomPrompt="1"/>
          </p:nvPr>
        </p:nvSpPr>
        <p:spPr>
          <a:xfrm>
            <a:off x="3048000" y="4762"/>
            <a:ext cx="5892229" cy="3217862"/>
          </a:xfrm>
          <a:prstGeom prst="rect">
            <a:avLst/>
          </a:prstGeom>
          <a:solidFill>
            <a:schemeClr val="accent3"/>
          </a:solidFill>
        </p:spPr>
        <p:txBody>
          <a:bodyPr anchor="ctr"/>
          <a:lstStyle>
            <a:lvl1pPr marL="0" indent="0" algn="ctr">
              <a:buNone/>
              <a:defRPr lang="en-US" sz="2400" dirty="0">
                <a:solidFill>
                  <a:schemeClr val="tx1"/>
                </a:solidFill>
              </a:defRPr>
            </a:lvl1pPr>
          </a:lstStyle>
          <a:p>
            <a:r>
              <a:rPr lang="en-US" dirty="0"/>
              <a:t>PLACE CASE STUDY KEY ART IMAGE</a:t>
            </a:r>
          </a:p>
        </p:txBody>
      </p:sp>
      <p:sp>
        <p:nvSpPr>
          <p:cNvPr id="3" name="Picture Placeholder 4">
            <a:extLst>
              <a:ext uri="{FF2B5EF4-FFF2-40B4-BE49-F238E27FC236}">
                <a16:creationId xmlns:a16="http://schemas.microsoft.com/office/drawing/2014/main" id="{28804A25-7893-A097-3E35-CA7C513AB57C}"/>
              </a:ext>
            </a:extLst>
          </p:cNvPr>
          <p:cNvSpPr>
            <a:spLocks noGrp="1" noChangeAspect="1"/>
          </p:cNvSpPr>
          <p:nvPr>
            <p:ph type="pic" sz="quarter" idx="23" hasCustomPrompt="1"/>
          </p:nvPr>
        </p:nvSpPr>
        <p:spPr>
          <a:xfrm>
            <a:off x="304799" y="304800"/>
            <a:ext cx="2438399" cy="1619534"/>
          </a:xfrm>
          <a:prstGeom prst="rect">
            <a:avLst/>
          </a:prstGeom>
          <a:solidFill>
            <a:schemeClr val="bg1"/>
          </a:solidFill>
          <a:ln w="6350">
            <a:solidFill>
              <a:schemeClr val="tx1">
                <a:lumMod val="50000"/>
                <a:lumOff val="50000"/>
              </a:schemeClr>
            </a:solidFill>
          </a:ln>
        </p:spPr>
        <p:txBody>
          <a:bodyPr anchor="ctr"/>
          <a:lstStyle>
            <a:lvl1pPr marL="0" indent="0" algn="ctr">
              <a:buNone/>
              <a:defRPr sz="2400"/>
            </a:lvl1pPr>
          </a:lstStyle>
          <a:p>
            <a:r>
              <a:rPr lang="en-US" dirty="0"/>
              <a:t>PLACE CASE STUDY LOGO</a:t>
            </a:r>
          </a:p>
        </p:txBody>
      </p:sp>
      <p:sp>
        <p:nvSpPr>
          <p:cNvPr id="7" name="Rectangle 6">
            <a:extLst>
              <a:ext uri="{FF2B5EF4-FFF2-40B4-BE49-F238E27FC236}">
                <a16:creationId xmlns:a16="http://schemas.microsoft.com/office/drawing/2014/main" id="{5613827F-6135-3BBC-E3EB-40BE54BB00F0}"/>
              </a:ext>
            </a:extLst>
          </p:cNvPr>
          <p:cNvSpPr/>
          <p:nvPr userDrawn="1"/>
        </p:nvSpPr>
        <p:spPr>
          <a:xfrm>
            <a:off x="8940228" y="0"/>
            <a:ext cx="3251771" cy="322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50688D52-BBF0-0473-90DA-13327C92D5B9}"/>
              </a:ext>
            </a:extLst>
          </p:cNvPr>
          <p:cNvSpPr txBox="1"/>
          <p:nvPr userDrawn="1"/>
        </p:nvSpPr>
        <p:spPr>
          <a:xfrm>
            <a:off x="3251200"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Situation:</a:t>
            </a:r>
          </a:p>
        </p:txBody>
      </p:sp>
      <p:sp>
        <p:nvSpPr>
          <p:cNvPr id="16" name="TextBox 15">
            <a:extLst>
              <a:ext uri="{FF2B5EF4-FFF2-40B4-BE49-F238E27FC236}">
                <a16:creationId xmlns:a16="http://schemas.microsoft.com/office/drawing/2014/main" id="{93893DDA-CDD7-F619-9EF5-BBC168582408}"/>
              </a:ext>
            </a:extLst>
          </p:cNvPr>
          <p:cNvSpPr txBox="1"/>
          <p:nvPr userDrawn="1"/>
        </p:nvSpPr>
        <p:spPr>
          <a:xfrm>
            <a:off x="6197028" y="3411021"/>
            <a:ext cx="2743200" cy="215444"/>
          </a:xfrm>
          <a:prstGeom prst="rect">
            <a:avLst/>
          </a:prstGeom>
          <a:noFill/>
          <a:ln>
            <a:noFill/>
          </a:ln>
        </p:spPr>
        <p:txBody>
          <a:bodyPr wrap="square" lIns="0" tIns="0" rIns="0" bIns="0" rtlCol="0" anchor="b" anchorCtr="0">
            <a:spAutoFit/>
          </a:bodyPr>
          <a:lstStyle/>
          <a:p>
            <a:r>
              <a:rPr lang="en-US" sz="1400" b="0" i="0" dirty="0">
                <a:solidFill>
                  <a:schemeClr val="tx2"/>
                </a:solidFill>
                <a:latin typeface="Franklin Gothic Heavy" panose="020B0603020102020204" pitchFamily="34" charset="0"/>
                <a:cs typeface="TisaPro-Bold" panose="02010504030101020102" pitchFamily="2" charset="77"/>
              </a:rPr>
              <a:t>Solution:</a:t>
            </a:r>
          </a:p>
        </p:txBody>
      </p:sp>
      <p:sp>
        <p:nvSpPr>
          <p:cNvPr id="18" name="TextBox 17">
            <a:extLst>
              <a:ext uri="{FF2B5EF4-FFF2-40B4-BE49-F238E27FC236}">
                <a16:creationId xmlns:a16="http://schemas.microsoft.com/office/drawing/2014/main" id="{64592BD9-1313-F743-8122-5C086041F329}"/>
              </a:ext>
            </a:extLst>
          </p:cNvPr>
          <p:cNvSpPr txBox="1"/>
          <p:nvPr userDrawn="1"/>
        </p:nvSpPr>
        <p:spPr>
          <a:xfrm>
            <a:off x="9148425" y="3411021"/>
            <a:ext cx="2743200" cy="215444"/>
          </a:xfrm>
          <a:prstGeom prst="rect">
            <a:avLst/>
          </a:prstGeom>
          <a:noFill/>
          <a:ln>
            <a:noFill/>
          </a:ln>
        </p:spPr>
        <p:txBody>
          <a:bodyPr wrap="square" lIns="0" tIns="0" rIns="0" bIns="0" rtlCol="0" anchor="b" anchorCtr="0">
            <a:spAutoFit/>
          </a:bodyPr>
          <a:lstStyle/>
          <a:p>
            <a:r>
              <a:rPr lang="en-US" sz="1400" b="1" i="0" dirty="0">
                <a:solidFill>
                  <a:schemeClr val="tx2"/>
                </a:solidFill>
                <a:latin typeface="Franklin Gothic Heavy" panose="020B0603020102020204" pitchFamily="34" charset="0"/>
                <a:cs typeface="TisaPro-Bold" panose="02010504030101020102" pitchFamily="2" charset="77"/>
              </a:rPr>
              <a:t>Impact:</a:t>
            </a:r>
          </a:p>
        </p:txBody>
      </p:sp>
      <p:sp>
        <p:nvSpPr>
          <p:cNvPr id="25" name="Text Placeholder 23">
            <a:extLst>
              <a:ext uri="{FF2B5EF4-FFF2-40B4-BE49-F238E27FC236}">
                <a16:creationId xmlns:a16="http://schemas.microsoft.com/office/drawing/2014/main" id="{DD231317-1353-9562-774F-7854840BF5A2}"/>
              </a:ext>
            </a:extLst>
          </p:cNvPr>
          <p:cNvSpPr>
            <a:spLocks noGrp="1"/>
          </p:cNvSpPr>
          <p:nvPr>
            <p:ph type="body" sz="quarter" idx="27" hasCustomPrompt="1"/>
          </p:nvPr>
        </p:nvSpPr>
        <p:spPr>
          <a:xfrm>
            <a:off x="300038" y="2130359"/>
            <a:ext cx="2443162" cy="3913673"/>
          </a:xfrm>
          <a:prstGeom prst="rect">
            <a:avLst/>
          </a:prstGeom>
        </p:spPr>
        <p:txBody>
          <a:bodyPr lIns="0" tIns="0" rIns="0" bIns="0" anchor="b"/>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customer summary. Please bold customer, industry, size, country, products and services and solution providers. Add bullets under Products and Services.</a:t>
            </a:r>
          </a:p>
        </p:txBody>
      </p:sp>
      <p:sp>
        <p:nvSpPr>
          <p:cNvPr id="28" name="Text Placeholder 26">
            <a:extLst>
              <a:ext uri="{FF2B5EF4-FFF2-40B4-BE49-F238E27FC236}">
                <a16:creationId xmlns:a16="http://schemas.microsoft.com/office/drawing/2014/main" id="{A41DEC95-4BA3-33C9-FB1F-78303ABA459C}"/>
              </a:ext>
            </a:extLst>
          </p:cNvPr>
          <p:cNvSpPr>
            <a:spLocks noGrp="1"/>
          </p:cNvSpPr>
          <p:nvPr>
            <p:ph type="body" sz="quarter" idx="28" hasCustomPrompt="1"/>
          </p:nvPr>
        </p:nvSpPr>
        <p:spPr>
          <a:xfrm>
            <a:off x="3251200"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29" name="Text Placeholder 26">
            <a:extLst>
              <a:ext uri="{FF2B5EF4-FFF2-40B4-BE49-F238E27FC236}">
                <a16:creationId xmlns:a16="http://schemas.microsoft.com/office/drawing/2014/main" id="{746BC23C-9F90-7EFA-9CD8-E3340274A87E}"/>
              </a:ext>
            </a:extLst>
          </p:cNvPr>
          <p:cNvSpPr>
            <a:spLocks noGrp="1"/>
          </p:cNvSpPr>
          <p:nvPr>
            <p:ph type="body" sz="quarter" idx="29" hasCustomPrompt="1"/>
          </p:nvPr>
        </p:nvSpPr>
        <p:spPr>
          <a:xfrm>
            <a:off x="6197028" y="3645273"/>
            <a:ext cx="2743200"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0" name="Text Placeholder 26">
            <a:extLst>
              <a:ext uri="{FF2B5EF4-FFF2-40B4-BE49-F238E27FC236}">
                <a16:creationId xmlns:a16="http://schemas.microsoft.com/office/drawing/2014/main" id="{5F432C6B-6C02-B063-46F6-A3B082C434B2}"/>
              </a:ext>
            </a:extLst>
          </p:cNvPr>
          <p:cNvSpPr>
            <a:spLocks noGrp="1"/>
          </p:cNvSpPr>
          <p:nvPr>
            <p:ph type="body" sz="quarter" idx="30" hasCustomPrompt="1"/>
          </p:nvPr>
        </p:nvSpPr>
        <p:spPr>
          <a:xfrm>
            <a:off x="9152647" y="3645273"/>
            <a:ext cx="2734553" cy="2398759"/>
          </a:xfrm>
          <a:prstGeom prst="rect">
            <a:avLst/>
          </a:prstGeom>
        </p:spPr>
        <p:txBody>
          <a:bodyPr lIns="0" tIns="0" rIns="0" bIns="0"/>
          <a:lstStyle>
            <a:lvl1pPr marL="0" indent="0">
              <a:lnSpc>
                <a:spcPts val="1600"/>
              </a:lnSpc>
              <a:spcBef>
                <a:spcPts val="0"/>
              </a:spcBef>
              <a:spcAft>
                <a:spcPts val="400"/>
              </a:spcAft>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Word count should be 32-40 words (230-270 characters with spaces)</a:t>
            </a:r>
          </a:p>
        </p:txBody>
      </p:sp>
      <p:sp>
        <p:nvSpPr>
          <p:cNvPr id="32" name="Text Placeholder 31">
            <a:extLst>
              <a:ext uri="{FF2B5EF4-FFF2-40B4-BE49-F238E27FC236}">
                <a16:creationId xmlns:a16="http://schemas.microsoft.com/office/drawing/2014/main" id="{25F8601D-2473-9479-441A-CABDFBEFFE3B}"/>
              </a:ext>
            </a:extLst>
          </p:cNvPr>
          <p:cNvSpPr>
            <a:spLocks noGrp="1"/>
          </p:cNvSpPr>
          <p:nvPr>
            <p:ph type="body" sz="quarter" idx="31" hasCustomPrompt="1"/>
          </p:nvPr>
        </p:nvSpPr>
        <p:spPr>
          <a:xfrm>
            <a:off x="8940800" y="304800"/>
            <a:ext cx="2955047" cy="1941253"/>
          </a:xfrm>
          <a:prstGeom prst="rect">
            <a:avLst/>
          </a:prstGeom>
        </p:spPr>
        <p:txBody>
          <a:bodyPr lIns="0" tIns="0" rIns="0" bIns="0" anchor="ctr"/>
          <a:lstStyle>
            <a:lvl1pPr marL="174625" indent="-58738">
              <a:lnSpc>
                <a:spcPts val="1600"/>
              </a:lnSpc>
              <a:spcBef>
                <a:spcPts val="0"/>
              </a:spcBef>
              <a:spcAft>
                <a:spcPts val="400"/>
              </a:spcAft>
              <a:buNone/>
              <a:tabLst/>
              <a:defRPr sz="1200">
                <a:solidFill>
                  <a:schemeClr val="bg1"/>
                </a:solidFill>
              </a:defRPr>
            </a:lvl1pPr>
          </a:lstStyle>
          <a:p>
            <a:pPr lvl="0"/>
            <a:r>
              <a:rPr lang="en-US" dirty="0"/>
              <a:t>Click to edit quote style. It’s indented to accommodate for the quote marks.</a:t>
            </a:r>
          </a:p>
        </p:txBody>
      </p:sp>
      <p:sp>
        <p:nvSpPr>
          <p:cNvPr id="34" name="Text Placeholder 33">
            <a:extLst>
              <a:ext uri="{FF2B5EF4-FFF2-40B4-BE49-F238E27FC236}">
                <a16:creationId xmlns:a16="http://schemas.microsoft.com/office/drawing/2014/main" id="{7BBBFC27-C14E-C8F8-9F12-15B96D271E1E}"/>
              </a:ext>
            </a:extLst>
          </p:cNvPr>
          <p:cNvSpPr>
            <a:spLocks noGrp="1"/>
          </p:cNvSpPr>
          <p:nvPr>
            <p:ph type="body" sz="quarter" idx="32" hasCustomPrompt="1"/>
          </p:nvPr>
        </p:nvSpPr>
        <p:spPr>
          <a:xfrm>
            <a:off x="9144000" y="2422526"/>
            <a:ext cx="2743200" cy="587968"/>
          </a:xfrm>
          <a:prstGeom prst="rect">
            <a:avLst/>
          </a:prstGeom>
        </p:spPr>
        <p:txBody>
          <a:bodyPr lIns="0" tIns="0" rIns="0" bIns="0" anchor="b"/>
          <a:lstStyle>
            <a:lvl1pPr marL="0" indent="0">
              <a:lnSpc>
                <a:spcPts val="1600"/>
              </a:lnSpc>
              <a:spcBef>
                <a:spcPts val="0"/>
              </a:spcBef>
              <a:spcAft>
                <a:spcPts val="400"/>
              </a:spcAft>
              <a:buNone/>
              <a:defRPr sz="1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(add EM dash) Click to add name, job role and organization</a:t>
            </a:r>
          </a:p>
        </p:txBody>
      </p:sp>
      <p:sp>
        <p:nvSpPr>
          <p:cNvPr id="4" name="Rounded Rectangle 3">
            <a:extLst>
              <a:ext uri="{FF2B5EF4-FFF2-40B4-BE49-F238E27FC236}">
                <a16:creationId xmlns:a16="http://schemas.microsoft.com/office/drawing/2014/main" id="{8F4C02DB-80FD-2B12-0629-A52D89E6604B}"/>
              </a:ext>
            </a:extLst>
          </p:cNvPr>
          <p:cNvSpPr/>
          <p:nvPr userDrawn="1"/>
        </p:nvSpPr>
        <p:spPr>
          <a:xfrm>
            <a:off x="316900" y="6244604"/>
            <a:ext cx="2426298" cy="4078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9C5DAE-AE15-0FF6-B2A4-D234D75D134B}"/>
              </a:ext>
            </a:extLst>
          </p:cNvPr>
          <p:cNvSpPr txBox="1"/>
          <p:nvPr userDrawn="1"/>
        </p:nvSpPr>
        <p:spPr>
          <a:xfrm>
            <a:off x="316900" y="6310022"/>
            <a:ext cx="2426298" cy="276999"/>
          </a:xfrm>
          <a:prstGeom prst="rect">
            <a:avLst/>
          </a:prstGeom>
          <a:noFill/>
        </p:spPr>
        <p:txBody>
          <a:bodyPr wrap="square" rtlCol="0">
            <a:spAutoFit/>
          </a:bodyPr>
          <a:lstStyle/>
          <a:p>
            <a:pPr algn="ctr"/>
            <a:r>
              <a:rPr lang="en-US" sz="1200" b="1" u="sng" dirty="0">
                <a:solidFill>
                  <a:schemeClr val="bg1"/>
                </a:solidFill>
              </a:rPr>
              <a:t>Read the full story here</a:t>
            </a:r>
          </a:p>
        </p:txBody>
      </p:sp>
    </p:spTree>
    <p:extLst>
      <p:ext uri="{BB962C8B-B14F-4D97-AF65-F5344CB8AC3E}">
        <p14:creationId xmlns:p14="http://schemas.microsoft.com/office/powerpoint/2010/main" val="53361294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E7CF-9359-37FB-6438-AE13C0300DD5}"/>
              </a:ext>
            </a:extLst>
          </p:cNvPr>
          <p:cNvSpPr/>
          <p:nvPr userDrawn="1"/>
        </p:nvSpPr>
        <p:spPr>
          <a:xfrm>
            <a:off x="0" y="0"/>
            <a:ext cx="3048000" cy="6853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595657B7-16B5-F36C-B29E-287CC5455D28}"/>
              </a:ext>
            </a:extLst>
          </p:cNvPr>
          <p:cNvCxnSpPr>
            <a:cxnSpLocks/>
          </p:cNvCxnSpPr>
          <p:nvPr userDrawn="1"/>
        </p:nvCxnSpPr>
        <p:spPr>
          <a:xfrm>
            <a:off x="3251200" y="6244604"/>
            <a:ext cx="8636000" cy="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pic>
        <p:nvPicPr>
          <p:cNvPr id="4" name="Graphic 3">
            <a:extLst>
              <a:ext uri="{FF2B5EF4-FFF2-40B4-BE49-F238E27FC236}">
                <a16:creationId xmlns:a16="http://schemas.microsoft.com/office/drawing/2014/main" id="{F37C92C9-3552-67D5-1CA3-A7117CA264B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68471" y="6415150"/>
            <a:ext cx="1476089" cy="256712"/>
          </a:xfrm>
          <a:prstGeom prst="rect">
            <a:avLst/>
          </a:prstGeom>
        </p:spPr>
      </p:pic>
    </p:spTree>
    <p:extLst>
      <p:ext uri="{BB962C8B-B14F-4D97-AF65-F5344CB8AC3E}">
        <p14:creationId xmlns:p14="http://schemas.microsoft.com/office/powerpoint/2010/main" val="162466971"/>
      </p:ext>
    </p:extLst>
  </p:cSld>
  <p:clrMap bg1="lt1" tx1="dk1" bg2="lt2" tx2="dk2" accent1="accent1" accent2="accent2" accent3="accent3" accent4="accent4" accent5="accent5" accent6="accent6" hlink="hlink" folHlink="folHlink"/>
  <p:sldLayoutIdLst>
    <p:sldLayoutId id="21474838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5" userDrawn="1">
          <p15:clr>
            <a:srgbClr val="F26B43"/>
          </p15:clr>
        </p15:guide>
        <p15:guide id="36" pos="7680" userDrawn="1">
          <p15:clr>
            <a:srgbClr val="F26B43"/>
          </p15:clr>
        </p15:guide>
        <p15:guide id="37" pos="192" userDrawn="1">
          <p15:clr>
            <a:srgbClr val="F26B43"/>
          </p15:clr>
        </p15:guide>
        <p15:guide id="38" pos="680" userDrawn="1">
          <p15:clr>
            <a:srgbClr val="F26B43"/>
          </p15:clr>
        </p15:guide>
        <p15:guide id="39" pos="808" userDrawn="1">
          <p15:clr>
            <a:srgbClr val="F26B43"/>
          </p15:clr>
        </p15:guide>
        <p15:guide id="40" pos="1304" userDrawn="1">
          <p15:clr>
            <a:srgbClr val="F26B43"/>
          </p15:clr>
        </p15:guide>
        <p15:guide id="41" pos="1432" userDrawn="1">
          <p15:clr>
            <a:srgbClr val="F26B43"/>
          </p15:clr>
        </p15:guide>
        <p15:guide id="42" pos="1920" userDrawn="1">
          <p15:clr>
            <a:srgbClr val="F26B43"/>
          </p15:clr>
        </p15:guide>
        <p15:guide id="43" pos="2048" userDrawn="1">
          <p15:clr>
            <a:srgbClr val="F26B43"/>
          </p15:clr>
        </p15:guide>
        <p15:guide id="44" pos="2536" userDrawn="1">
          <p15:clr>
            <a:srgbClr val="F26B43"/>
          </p15:clr>
        </p15:guide>
        <p15:guide id="45" pos="2664" userDrawn="1">
          <p15:clr>
            <a:srgbClr val="F26B43"/>
          </p15:clr>
        </p15:guide>
        <p15:guide id="46" pos="3160" userDrawn="1">
          <p15:clr>
            <a:srgbClr val="F26B43"/>
          </p15:clr>
        </p15:guide>
        <p15:guide id="47" pos="3288" userDrawn="1">
          <p15:clr>
            <a:srgbClr val="F26B43"/>
          </p15:clr>
        </p15:guide>
        <p15:guide id="48" pos="3776" userDrawn="1">
          <p15:clr>
            <a:srgbClr val="F26B43"/>
          </p15:clr>
        </p15:guide>
        <p15:guide id="49" pos="3904" userDrawn="1">
          <p15:clr>
            <a:srgbClr val="F26B43"/>
          </p15:clr>
        </p15:guide>
        <p15:guide id="50" pos="4392" userDrawn="1">
          <p15:clr>
            <a:srgbClr val="F26B43"/>
          </p15:clr>
        </p15:guide>
        <p15:guide id="51" pos="4520" userDrawn="1">
          <p15:clr>
            <a:srgbClr val="F26B43"/>
          </p15:clr>
        </p15:guide>
        <p15:guide id="52" pos="5016" userDrawn="1">
          <p15:clr>
            <a:srgbClr val="F26B43"/>
          </p15:clr>
        </p15:guide>
        <p15:guide id="53" pos="5144" userDrawn="1">
          <p15:clr>
            <a:srgbClr val="F26B43"/>
          </p15:clr>
        </p15:guide>
        <p15:guide id="54" pos="5632" userDrawn="1">
          <p15:clr>
            <a:srgbClr val="F26B43"/>
          </p15:clr>
        </p15:guide>
        <p15:guide id="55" pos="5760" userDrawn="1">
          <p15:clr>
            <a:srgbClr val="F26B43"/>
          </p15:clr>
        </p15:guide>
        <p15:guide id="56" pos="6248" userDrawn="1">
          <p15:clr>
            <a:srgbClr val="F26B43"/>
          </p15:clr>
        </p15:guide>
        <p15:guide id="57" pos="6376" userDrawn="1">
          <p15:clr>
            <a:srgbClr val="F26B43"/>
          </p15:clr>
        </p15:guide>
        <p15:guide id="58" pos="6872" userDrawn="1">
          <p15:clr>
            <a:srgbClr val="F26B43"/>
          </p15:clr>
        </p15:guide>
        <p15:guide id="59" pos="7000" userDrawn="1">
          <p15:clr>
            <a:srgbClr val="F26B43"/>
          </p15:clr>
        </p15:guide>
        <p15:guide id="60" pos="7488" userDrawn="1">
          <p15:clr>
            <a:srgbClr val="F26B43"/>
          </p15:clr>
        </p15:guide>
        <p15:guide id="61" orient="horz" userDrawn="1">
          <p15:clr>
            <a:srgbClr val="F26B43"/>
          </p15:clr>
        </p15:guide>
        <p15:guide id="62" orient="horz" pos="4320" userDrawn="1">
          <p15:clr>
            <a:srgbClr val="F26B43"/>
          </p15:clr>
        </p15:guide>
        <p15:guide id="63" orient="horz" pos="192" userDrawn="1">
          <p15:clr>
            <a:srgbClr val="F26B43"/>
          </p15:clr>
        </p15:guide>
        <p15:guide id="64" orient="horz" pos="4124" userDrawn="1">
          <p15:clr>
            <a:srgbClr val="F26B43"/>
          </p15:clr>
        </p15:guide>
        <p15:guide id="65" orient="horz" pos="4061" userDrawn="1">
          <p15:clr>
            <a:srgbClr val="FBAE40"/>
          </p15:clr>
        </p15:guide>
        <p15:guide id="66" pos="3840" userDrawn="1">
          <p15:clr>
            <a:srgbClr val="5ACBF0"/>
          </p15:clr>
        </p15:guide>
        <p15:guide id="67" orient="horz" pos="2160" userDrawn="1">
          <p15:clr>
            <a:srgbClr val="5ACBF0"/>
          </p15:clr>
        </p15:guide>
        <p15:guide id="68" pos="264" userDrawn="1">
          <p15:clr>
            <a:srgbClr val="FBAE4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laserfiche.com/resources/customer-stories/coppell-isd/?utm_source=case-study&amp;utm_medium=presentation&amp;utm_campaign=k-12" TargetMode="External"/><Relationship Id="rId3" Type="http://schemas.openxmlformats.org/officeDocument/2006/relationships/hyperlink" Target="https://www.laserfiche.com/products/document-and-records-management/?utm_source=case-study&amp;utm_medium=presentation&amp;utm_campaign=k-12" TargetMode="External"/><Relationship Id="rId7" Type="http://schemas.openxmlformats.org/officeDocument/2006/relationships/hyperlink" Target="https://www.laserfiche.com/products/process-automation/?utm_source=case-study&amp;utm_medium=presentation&amp;utm_campaign=k-1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laserfiche.com/products/intelligent-data-capture/?utm_source=case-study&amp;utm_medium=presentation&amp;utm_campaign=k-12" TargetMode="External"/><Relationship Id="rId5" Type="http://schemas.openxmlformats.org/officeDocument/2006/relationships/hyperlink" Target="https://www.laserfiche.com/products/integrations/?utm_source=case-study&amp;utm_medium=presentation&amp;utm_campaign=k-12" TargetMode="External"/><Relationship Id="rId10" Type="http://schemas.openxmlformats.org/officeDocument/2006/relationships/image" Target="../media/image4.jpeg"/><Relationship Id="rId4" Type="http://schemas.openxmlformats.org/officeDocument/2006/relationships/hyperlink" Target="https://www.laserfiche.com/products/information-governance/?utm_source=case-study&amp;utm_medium=presentation&amp;utm_campaign=k-12"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CE6CD887-CF88-9ABF-BC68-F9902ACF8760}"/>
              </a:ext>
            </a:extLst>
          </p:cNvPr>
          <p:cNvSpPr>
            <a:spLocks noGrp="1"/>
          </p:cNvSpPr>
          <p:nvPr>
            <p:ph type="body" sz="quarter" idx="27"/>
          </p:nvPr>
        </p:nvSpPr>
        <p:spPr/>
        <p:txBody>
          <a:bodyPr/>
          <a:lstStyle/>
          <a:p>
            <a:r>
              <a:rPr lang="en-US" b="1" dirty="0"/>
              <a:t>Customer:</a:t>
            </a:r>
            <a:br>
              <a:rPr lang="en-US" dirty="0"/>
            </a:br>
            <a:r>
              <a:rPr lang="en-US" dirty="0"/>
              <a:t>Coppell Independent School District</a:t>
            </a:r>
          </a:p>
          <a:p>
            <a:r>
              <a:rPr lang="en-US" b="1" dirty="0"/>
              <a:t>Industry:</a:t>
            </a:r>
            <a:br>
              <a:rPr lang="en-US" dirty="0"/>
            </a:br>
            <a:r>
              <a:rPr lang="en-US" dirty="0"/>
              <a:t>K-12 education</a:t>
            </a:r>
          </a:p>
          <a:p>
            <a:r>
              <a:rPr lang="en-US" b="1" dirty="0"/>
              <a:t>Size:</a:t>
            </a:r>
            <a:br>
              <a:rPr lang="en-US" dirty="0"/>
            </a:br>
            <a:r>
              <a:rPr lang="en-US" dirty="0"/>
              <a:t>13,000 students</a:t>
            </a:r>
          </a:p>
          <a:p>
            <a:r>
              <a:rPr lang="en-US" b="1" dirty="0"/>
              <a:t>Region:</a:t>
            </a:r>
            <a:br>
              <a:rPr lang="en-US" dirty="0"/>
            </a:br>
            <a:r>
              <a:rPr lang="en-US" dirty="0"/>
              <a:t>United States</a:t>
            </a:r>
          </a:p>
          <a:p>
            <a:r>
              <a:rPr lang="en-US" b="1" dirty="0"/>
              <a:t>Products and Services:</a:t>
            </a:r>
          </a:p>
          <a:p>
            <a:pPr marL="171450" indent="-171450">
              <a:buFont typeface="Arial" panose="020B0604020202020204" pitchFamily="34" charset="0"/>
              <a:buChar char="•"/>
            </a:pPr>
            <a:r>
              <a:rPr lang="en-US" dirty="0">
                <a:hlinkClick r:id="rId3"/>
              </a:rPr>
              <a:t>Document and Records Management</a:t>
            </a:r>
            <a:endParaRPr lang="en-US" dirty="0"/>
          </a:p>
          <a:p>
            <a:pPr marL="171450" indent="-171450">
              <a:buFont typeface="Arial" panose="020B0604020202020204" pitchFamily="34" charset="0"/>
              <a:buChar char="•"/>
            </a:pPr>
            <a:r>
              <a:rPr lang="en-US" dirty="0">
                <a:hlinkClick r:id="rId4"/>
              </a:rPr>
              <a:t>Information Governance</a:t>
            </a:r>
            <a:endParaRPr lang="en-US" dirty="0"/>
          </a:p>
          <a:p>
            <a:pPr marL="171450" indent="-171450">
              <a:buFont typeface="Arial" panose="020B0604020202020204" pitchFamily="34" charset="0"/>
              <a:buChar char="•"/>
            </a:pPr>
            <a:r>
              <a:rPr lang="en-US" dirty="0">
                <a:hlinkClick r:id="rId5"/>
              </a:rPr>
              <a:t>Integrations</a:t>
            </a:r>
            <a:endParaRPr lang="en-US" dirty="0"/>
          </a:p>
          <a:p>
            <a:pPr marL="171450" indent="-171450">
              <a:buFont typeface="Arial" panose="020B0604020202020204" pitchFamily="34" charset="0"/>
              <a:buChar char="•"/>
            </a:pPr>
            <a:r>
              <a:rPr lang="en-US" dirty="0">
                <a:hlinkClick r:id="rId6"/>
              </a:rPr>
              <a:t>Intelligent Data Capture</a:t>
            </a:r>
            <a:endParaRPr lang="en-US" dirty="0"/>
          </a:p>
          <a:p>
            <a:pPr marL="171450" indent="-171450">
              <a:buFont typeface="Arial" panose="020B0604020202020204" pitchFamily="34" charset="0"/>
              <a:buChar char="•"/>
            </a:pPr>
            <a:r>
              <a:rPr lang="en-US" dirty="0">
                <a:hlinkClick r:id="rId7"/>
              </a:rPr>
              <a:t>Process Automation</a:t>
            </a:r>
            <a:endParaRPr lang="nn-NO" dirty="0"/>
          </a:p>
        </p:txBody>
      </p:sp>
      <p:sp>
        <p:nvSpPr>
          <p:cNvPr id="2" name="Rounded Rectangle 1">
            <a:hlinkClick r:id="rId8"/>
            <a:extLst>
              <a:ext uri="{FF2B5EF4-FFF2-40B4-BE49-F238E27FC236}">
                <a16:creationId xmlns:a16="http://schemas.microsoft.com/office/drawing/2014/main" id="{2B766E24-6DD1-DFE5-BB79-3B324202C0C1}"/>
              </a:ext>
            </a:extLst>
          </p:cNvPr>
          <p:cNvSpPr/>
          <p:nvPr/>
        </p:nvSpPr>
        <p:spPr>
          <a:xfrm>
            <a:off x="316900" y="6244604"/>
            <a:ext cx="2426298" cy="4078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3B62D32-8E30-9D78-6949-12C5CBA8C21D}"/>
              </a:ext>
            </a:extLst>
          </p:cNvPr>
          <p:cNvSpPr>
            <a:spLocks noGrp="1"/>
          </p:cNvSpPr>
          <p:nvPr>
            <p:ph type="body" sz="quarter" idx="28"/>
          </p:nvPr>
        </p:nvSpPr>
        <p:spPr>
          <a:xfrm>
            <a:off x="3251200" y="3645273"/>
            <a:ext cx="2639802" cy="2398759"/>
          </a:xfrm>
        </p:spPr>
        <p:txBody>
          <a:bodyPr/>
          <a:lstStyle/>
          <a:p>
            <a:r>
              <a:rPr lang="en-US" dirty="0"/>
              <a:t>Coppell Independent School District (ISD) relies on a staff of 1,600 administrators and teachers to power student success. The district needed a solution to automate student-centric processes and relieve administrators of cumbersome manual document management tasks. </a:t>
            </a:r>
          </a:p>
        </p:txBody>
      </p:sp>
      <p:sp>
        <p:nvSpPr>
          <p:cNvPr id="6" name="Text Placeholder 5">
            <a:extLst>
              <a:ext uri="{FF2B5EF4-FFF2-40B4-BE49-F238E27FC236}">
                <a16:creationId xmlns:a16="http://schemas.microsoft.com/office/drawing/2014/main" id="{272BB509-C482-A66B-442C-B761A74C3488}"/>
              </a:ext>
            </a:extLst>
          </p:cNvPr>
          <p:cNvSpPr>
            <a:spLocks noGrp="1"/>
          </p:cNvSpPr>
          <p:nvPr>
            <p:ph type="body" sz="quarter" idx="29"/>
          </p:nvPr>
        </p:nvSpPr>
        <p:spPr>
          <a:xfrm>
            <a:off x="6197028" y="3645273"/>
            <a:ext cx="2526186" cy="2398759"/>
          </a:xfrm>
        </p:spPr>
        <p:txBody>
          <a:bodyPr/>
          <a:lstStyle/>
          <a:p>
            <a:r>
              <a:rPr lang="en-US" dirty="0"/>
              <a:t>A Laserfiche solution for online student enrollment streamlined the process for administrators, teachers and parents alike. The district also integrated the Laserfiche document management system and the student information system (SIS), to transition from physical to digital student cumulative files. Laserfiche workflows also modernized the student threat assessment and bullying incident report processes.</a:t>
            </a:r>
          </a:p>
        </p:txBody>
      </p:sp>
      <p:sp>
        <p:nvSpPr>
          <p:cNvPr id="8" name="Text Placeholder 7">
            <a:extLst>
              <a:ext uri="{FF2B5EF4-FFF2-40B4-BE49-F238E27FC236}">
                <a16:creationId xmlns:a16="http://schemas.microsoft.com/office/drawing/2014/main" id="{2DEF33C6-4402-548B-C764-D2445B4F0097}"/>
              </a:ext>
            </a:extLst>
          </p:cNvPr>
          <p:cNvSpPr>
            <a:spLocks noGrp="1"/>
          </p:cNvSpPr>
          <p:nvPr>
            <p:ph type="body" sz="quarter" idx="30"/>
          </p:nvPr>
        </p:nvSpPr>
        <p:spPr>
          <a:xfrm>
            <a:off x="9152647" y="3645273"/>
            <a:ext cx="2814065" cy="2398759"/>
          </a:xfrm>
        </p:spPr>
        <p:txBody>
          <a:bodyPr/>
          <a:lstStyle/>
          <a:p>
            <a:r>
              <a:rPr lang="en-US" dirty="0"/>
              <a:t>The Laserfiche solutions have reduced the student enrollment timeline from one week or longer to one day. The Laserfiche SIS integration eliminated the previously-manual process of creating a student record; now, student records are automatically created in approximately 5-10 seconds.</a:t>
            </a:r>
          </a:p>
        </p:txBody>
      </p:sp>
      <p:sp>
        <p:nvSpPr>
          <p:cNvPr id="11" name="Text Placeholder 10">
            <a:extLst>
              <a:ext uri="{FF2B5EF4-FFF2-40B4-BE49-F238E27FC236}">
                <a16:creationId xmlns:a16="http://schemas.microsoft.com/office/drawing/2014/main" id="{5C719ADF-1CB2-814E-F707-998EA2447168}"/>
              </a:ext>
            </a:extLst>
          </p:cNvPr>
          <p:cNvSpPr>
            <a:spLocks noGrp="1"/>
          </p:cNvSpPr>
          <p:nvPr>
            <p:ph type="body" sz="quarter" idx="31"/>
          </p:nvPr>
        </p:nvSpPr>
        <p:spPr>
          <a:xfrm>
            <a:off x="8940800" y="772412"/>
            <a:ext cx="2955047" cy="712989"/>
          </a:xfrm>
        </p:spPr>
        <p:txBody>
          <a:bodyPr/>
          <a:lstStyle/>
          <a:p>
            <a:r>
              <a:rPr lang="en-US" dirty="0"/>
              <a:t>“Our students’ safety is always important, but the proper collection of documentation is just as important for other districts and state reporting purposes.”</a:t>
            </a:r>
          </a:p>
        </p:txBody>
      </p:sp>
      <p:sp>
        <p:nvSpPr>
          <p:cNvPr id="14" name="Text Placeholder 13">
            <a:extLst>
              <a:ext uri="{FF2B5EF4-FFF2-40B4-BE49-F238E27FC236}">
                <a16:creationId xmlns:a16="http://schemas.microsoft.com/office/drawing/2014/main" id="{CCDD8D7A-1585-DEF0-40C9-AB8A43FEF13F}"/>
              </a:ext>
            </a:extLst>
          </p:cNvPr>
          <p:cNvSpPr>
            <a:spLocks noGrp="1"/>
          </p:cNvSpPr>
          <p:nvPr>
            <p:ph type="body" sz="quarter" idx="32"/>
          </p:nvPr>
        </p:nvSpPr>
        <p:spPr>
          <a:xfrm>
            <a:off x="9144000" y="1661875"/>
            <a:ext cx="2743200" cy="587968"/>
          </a:xfrm>
        </p:spPr>
        <p:txBody>
          <a:bodyPr/>
          <a:lstStyle/>
          <a:p>
            <a:r>
              <a:rPr lang="en-US" dirty="0"/>
              <a:t>— Angela Goerner, Director of Enterprise Content Management, Coppell ISD</a:t>
            </a:r>
          </a:p>
        </p:txBody>
      </p:sp>
      <p:pic>
        <p:nvPicPr>
          <p:cNvPr id="5" name="Picture Placeholder 4" descr="A logo for a school district&#10;&#10;Description automatically generated">
            <a:extLst>
              <a:ext uri="{FF2B5EF4-FFF2-40B4-BE49-F238E27FC236}">
                <a16:creationId xmlns:a16="http://schemas.microsoft.com/office/drawing/2014/main" id="{73FC8D54-B548-1040-7F92-71BAA017D964}"/>
              </a:ext>
            </a:extLst>
          </p:cNvPr>
          <p:cNvPicPr>
            <a:picLocks noGrp="1" noChangeAspect="1"/>
          </p:cNvPicPr>
          <p:nvPr>
            <p:ph type="pic" sz="quarter" idx="23"/>
          </p:nvPr>
        </p:nvPicPr>
        <p:blipFill rotWithShape="1">
          <a:blip r:embed="rId9" cstate="screen">
            <a:extLst>
              <a:ext uri="{28A0092B-C50C-407E-A947-70E740481C1C}">
                <a14:useLocalDpi xmlns:a14="http://schemas.microsoft.com/office/drawing/2010/main"/>
              </a:ext>
            </a:extLst>
          </a:blip>
          <a:srcRect/>
          <a:stretch/>
        </p:blipFill>
        <p:spPr>
          <a:xfrm>
            <a:off x="304799" y="304800"/>
            <a:ext cx="2438399" cy="1619534"/>
          </a:xfrm>
        </p:spPr>
      </p:pic>
      <p:pic>
        <p:nvPicPr>
          <p:cNvPr id="10" name="Picture Placeholder 9" descr="A group of people sitting on a bench&#10;&#10;Description automatically generated">
            <a:extLst>
              <a:ext uri="{FF2B5EF4-FFF2-40B4-BE49-F238E27FC236}">
                <a16:creationId xmlns:a16="http://schemas.microsoft.com/office/drawing/2014/main" id="{F0349312-5A65-EDEC-C737-7691CD0E07DC}"/>
              </a:ext>
            </a:extLst>
          </p:cNvPr>
          <p:cNvPicPr>
            <a:picLocks noGrp="1" noChangeAspect="1"/>
          </p:cNvPicPr>
          <p:nvPr>
            <p:ph type="pic" sz="quarter" idx="24"/>
          </p:nvPr>
        </p:nvPicPr>
        <p:blipFill rotWithShape="1">
          <a:blip r:embed="rId10">
            <a:extLst>
              <a:ext uri="{28A0092B-C50C-407E-A947-70E740481C1C}">
                <a14:useLocalDpi xmlns:a14="http://schemas.microsoft.com/office/drawing/2010/main" val="0"/>
              </a:ext>
            </a:extLst>
          </a:blip>
          <a:srcRect l="9176" t="18474" r="3160" b="9621"/>
          <a:stretch/>
        </p:blipFill>
        <p:spPr>
          <a:xfrm>
            <a:off x="3048000" y="4762"/>
            <a:ext cx="5892229" cy="3217862"/>
          </a:xfrm>
        </p:spPr>
      </p:pic>
    </p:spTree>
    <p:extLst>
      <p:ext uri="{BB962C8B-B14F-4D97-AF65-F5344CB8AC3E}">
        <p14:creationId xmlns:p14="http://schemas.microsoft.com/office/powerpoint/2010/main" val="1302218829"/>
      </p:ext>
    </p:extLst>
  </p:cSld>
  <p:clrMapOvr>
    <a:masterClrMapping/>
  </p:clrMapOvr>
</p:sld>
</file>

<file path=ppt/theme/theme1.xml><?xml version="1.0" encoding="utf-8"?>
<a:theme xmlns:a="http://schemas.openxmlformats.org/drawingml/2006/main" name="Laserfiche Theme">
  <a:themeElements>
    <a:clrScheme name="Laserfiche Theme 2022">
      <a:dk1>
        <a:srgbClr val="21282F"/>
      </a:dk1>
      <a:lt1>
        <a:srgbClr val="FFFFFF"/>
      </a:lt1>
      <a:dk2>
        <a:srgbClr val="083D66"/>
      </a:dk2>
      <a:lt2>
        <a:srgbClr val="F3F7F9"/>
      </a:lt2>
      <a:accent1>
        <a:srgbClr val="E35105"/>
      </a:accent1>
      <a:accent2>
        <a:srgbClr val="083C66"/>
      </a:accent2>
      <a:accent3>
        <a:srgbClr val="DDE5ED"/>
      </a:accent3>
      <a:accent4>
        <a:srgbClr val="00706C"/>
      </a:accent4>
      <a:accent5>
        <a:srgbClr val="E39A24"/>
      </a:accent5>
      <a:accent6>
        <a:srgbClr val="B60469"/>
      </a:accent6>
      <a:hlink>
        <a:srgbClr val="0066D4"/>
      </a:hlink>
      <a:folHlink>
        <a:srgbClr val="80A5B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case-study-one-sheet-2305" id="{5EA13CD2-D545-A941-A27C-5A33416D8D2B}" vid="{49FAAB03-0CF7-9E46-9189-E240081775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ject_x0020_ID xmlns="b39b09f5-cafc-4224-bad4-d14490fe18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7860C65DBC6D429E02E31FAAF98C9B" ma:contentTypeVersion="18" ma:contentTypeDescription="Create a new document." ma:contentTypeScope="" ma:versionID="3e82f37c8349404928e1d965b04f1bd8">
  <xsd:schema xmlns:xsd="http://www.w3.org/2001/XMLSchema" xmlns:xs="http://www.w3.org/2001/XMLSchema" xmlns:p="http://schemas.microsoft.com/office/2006/metadata/properties" xmlns:ns2="76bc8f26-8d91-4f68-b952-e5b049acb6ef" xmlns:ns3="b39b09f5-cafc-4224-bad4-d14490fe18d1" targetNamespace="http://schemas.microsoft.com/office/2006/metadata/properties" ma:root="true" ma:fieldsID="a6ed40012759c4c650277585cfd47941" ns2:_="" ns3:_="">
    <xsd:import namespace="76bc8f26-8d91-4f68-b952-e5b049acb6ef"/>
    <xsd:import namespace="b39b09f5-cafc-4224-bad4-d14490fe18d1"/>
    <xsd:element name="properties">
      <xsd:complexType>
        <xsd:sequence>
          <xsd:element name="documentManagement">
            <xsd:complexType>
              <xsd:all>
                <xsd:element ref="ns2:SharedWithUsers" minOccurs="0"/>
                <xsd:element ref="ns2:SharedWithDetails" minOccurs="0"/>
                <xsd:element ref="ns3:Project_x0020_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c8f26-8d91-4f68-b952-e5b049acb6ef" elementFormDefault="qualified">
    <xsd:import namespace="http://schemas.microsoft.com/office/2006/documentManagement/types"/>
    <xsd:import namespace="http://schemas.microsoft.com/office/infopath/2007/PartnerControls"/>
    <xsd:element name="SharedWithUsers" ma:index="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9b09f5-cafc-4224-bad4-d14490fe18d1" elementFormDefault="qualified">
    <xsd:import namespace="http://schemas.microsoft.com/office/2006/documentManagement/types"/>
    <xsd:import namespace="http://schemas.microsoft.com/office/infopath/2007/PartnerControls"/>
    <xsd:element name="Project_x0020_ID" ma:index="6" nillable="true" ma:displayName="Project ID" ma:internalName="Project_x0020_ID" ma:readOnly="false">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33D597-BDE7-4FF8-A836-6E50C3335523}">
  <ds:schemaRef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b39b09f5-cafc-4224-bad4-d14490fe18d1"/>
    <ds:schemaRef ds:uri="http://www.w3.org/XML/1998/namespace"/>
    <ds:schemaRef ds:uri="http://purl.org/dc/terms/"/>
    <ds:schemaRef ds:uri="http://schemas.microsoft.com/office/2006/documentManagement/types"/>
    <ds:schemaRef ds:uri="http://purl.org/dc/dcmitype/"/>
    <ds:schemaRef ds:uri="76bc8f26-8d91-4f68-b952-e5b049acb6ef"/>
  </ds:schemaRefs>
</ds:datastoreItem>
</file>

<file path=customXml/itemProps2.xml><?xml version="1.0" encoding="utf-8"?>
<ds:datastoreItem xmlns:ds="http://schemas.openxmlformats.org/officeDocument/2006/customXml" ds:itemID="{BAAB7D8F-D153-4147-8604-E9F2BC8F457B}">
  <ds:schemaRefs>
    <ds:schemaRef ds:uri="http://schemas.microsoft.com/sharepoint/v3/contenttype/forms"/>
  </ds:schemaRefs>
</ds:datastoreItem>
</file>

<file path=customXml/itemProps3.xml><?xml version="1.0" encoding="utf-8"?>
<ds:datastoreItem xmlns:ds="http://schemas.openxmlformats.org/officeDocument/2006/customXml" ds:itemID="{DCCFE95A-F973-4BFE-B3EC-39D1A60A62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c8f26-8d91-4f68-b952-e5b049acb6ef"/>
    <ds:schemaRef ds:uri="b39b09f5-cafc-4224-bad4-d14490fe18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Laserfiche Theme</Template>
  <TotalTime>3644</TotalTime>
  <Words>221</Words>
  <Application>Microsoft Macintosh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Franklin Gothic Heavy</vt:lpstr>
      <vt:lpstr>Laserfiche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Ahmet Ipek</cp:lastModifiedBy>
  <cp:revision>44</cp:revision>
  <dcterms:created xsi:type="dcterms:W3CDTF">2023-11-27T03:27:42Z</dcterms:created>
  <dcterms:modified xsi:type="dcterms:W3CDTF">2024-04-24T07:21:09Z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246ab784-c624-44f2-9cd8-ef442bda7f23</vt:lpwstr>
  </property>
  <property fmtid="{D5CDD505-2E9C-101B-9397-08002B2CF9AE}" pid="3" name="ContentTypeId">
    <vt:lpwstr>0x010100437860C65DBC6D429E02E31FAAF98C9B</vt:lpwstr>
  </property>
  <property fmtid="{D5CDD505-2E9C-101B-9397-08002B2CF9AE}" pid="4" name="MSIP_Label_f42aa342-8706-4288-bd11-ebb85995028c_Enabled">
    <vt:lpwstr>true</vt:lpwstr>
  </property>
  <property fmtid="{D5CDD505-2E9C-101B-9397-08002B2CF9AE}" pid="5" name="MSIP_Label_f42aa342-8706-4288-bd11-ebb85995028c_SetDate">
    <vt:lpwstr>2021-03-08T19:41:13Z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e58aa798-fc8a-413c-8e05-500419b74ff1</vt:lpwstr>
  </property>
  <property fmtid="{D5CDD505-2E9C-101B-9397-08002B2CF9AE}" pid="10" name="MSIP_Label_f42aa342-8706-4288-bd11-ebb85995028c_ContentBits">
    <vt:lpwstr>0</vt:lpwstr>
  </property>
</Properties>
</file>