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6" r:id="rId4"/>
  </p:sldMasterIdLst>
  <p:notesMasterIdLst>
    <p:notesMasterId r:id="rId6"/>
  </p:notesMasterIdLst>
  <p:handoutMasterIdLst>
    <p:handoutMasterId r:id="rId7"/>
  </p:handoutMasterIdLst>
  <p:sldIdLst>
    <p:sldId id="258"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oona Lee" initials="YL" lastIdx="1" clrIdx="0">
    <p:extLst>
      <p:ext uri="{19B8F6BF-5375-455C-9EA6-DF929625EA0E}">
        <p15:presenceInfo xmlns:p15="http://schemas.microsoft.com/office/powerpoint/2012/main" userId="7f445ac4d1af5e6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505D"/>
    <a:srgbClr val="FFF9BF"/>
    <a:srgbClr val="ECECEC"/>
    <a:srgbClr val="FFFFFF"/>
    <a:srgbClr val="2E2B68"/>
    <a:srgbClr val="0C6F54"/>
    <a:srgbClr val="222930"/>
    <a:srgbClr val="F7FAFB"/>
    <a:srgbClr val="F8E2C0"/>
    <a:srgbClr val="FDF7E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31" autoAdjust="0"/>
    <p:restoredTop sz="96327"/>
  </p:normalViewPr>
  <p:slideViewPr>
    <p:cSldViewPr snapToGrid="0">
      <p:cViewPr varScale="1">
        <p:scale>
          <a:sx n="124" d="100"/>
          <a:sy n="124" d="100"/>
        </p:scale>
        <p:origin x="1032" y="168"/>
      </p:cViewPr>
      <p:guideLst/>
    </p:cSldViewPr>
  </p:slideViewPr>
  <p:notesTextViewPr>
    <p:cViewPr>
      <p:scale>
        <a:sx n="1" d="1"/>
        <a:sy n="1" d="1"/>
      </p:scale>
      <p:origin x="0" y="0"/>
    </p:cViewPr>
  </p:notesTextViewPr>
  <p:notesViewPr>
    <p:cSldViewPr snapToGrid="0">
      <p:cViewPr varScale="1">
        <p:scale>
          <a:sx n="104" d="100"/>
          <a:sy n="104" d="100"/>
        </p:scale>
        <p:origin x="1864" y="2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7555E4D-89D7-4AB3-AA4C-FD060A59E42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59EF226-116B-4D1C-895C-9B6F657014E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B79CB49-0505-4733-81CC-4733A89D4B27}" type="datetimeFigureOut">
              <a:rPr lang="en-US" smtClean="0"/>
              <a:t>7/25/23</a:t>
            </a:fld>
            <a:endParaRPr lang="en-US"/>
          </a:p>
        </p:txBody>
      </p:sp>
      <p:sp>
        <p:nvSpPr>
          <p:cNvPr id="4" name="Footer Placeholder 3">
            <a:extLst>
              <a:ext uri="{FF2B5EF4-FFF2-40B4-BE49-F238E27FC236}">
                <a16:creationId xmlns:a16="http://schemas.microsoft.com/office/drawing/2014/main" id="{EDDB9FD8-2F6F-4092-AFC7-3BE43A74BF7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0AAA2426-8A12-4374-9D83-F11C5F7C63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1889510-F86A-4C1A-B88C-7F268A6233B7}" type="slidenum">
              <a:rPr lang="en-US" smtClean="0"/>
              <a:t>‹#›</a:t>
            </a:fld>
            <a:endParaRPr lang="en-US"/>
          </a:p>
        </p:txBody>
      </p:sp>
    </p:spTree>
    <p:extLst>
      <p:ext uri="{BB962C8B-B14F-4D97-AF65-F5344CB8AC3E}">
        <p14:creationId xmlns:p14="http://schemas.microsoft.com/office/powerpoint/2010/main" val="5801145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30FF3D-C5D3-C34D-99FB-0F4BB95CD0B7}" type="datetimeFigureOut">
              <a:rPr lang="en-US" smtClean="0"/>
              <a:t>7/25/23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82F23D-C1D2-2A4C-A3A3-31BA482E5D70}" type="slidenum">
              <a:rPr lang="en-US" smtClean="0"/>
              <a:t>‹#›</a:t>
            </a:fld>
            <a:endParaRPr lang="en-US"/>
          </a:p>
        </p:txBody>
      </p:sp>
    </p:spTree>
    <p:extLst>
      <p:ext uri="{BB962C8B-B14F-4D97-AF65-F5344CB8AC3E}">
        <p14:creationId xmlns:p14="http://schemas.microsoft.com/office/powerpoint/2010/main" val="288041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582F23D-C1D2-2A4C-A3A3-31BA482E5D70}" type="slidenum">
              <a:rPr lang="en-US" smtClean="0"/>
              <a:t>1</a:t>
            </a:fld>
            <a:endParaRPr lang="en-US"/>
          </a:p>
        </p:txBody>
      </p:sp>
    </p:spTree>
    <p:extLst>
      <p:ext uri="{BB962C8B-B14F-4D97-AF65-F5344CB8AC3E}">
        <p14:creationId xmlns:p14="http://schemas.microsoft.com/office/powerpoint/2010/main" val="39845917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8000" y="4762"/>
            <a:ext cx="589222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8940228" y="0"/>
            <a:ext cx="3251771"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TextBox 7">
            <a:extLst>
              <a:ext uri="{FF2B5EF4-FFF2-40B4-BE49-F238E27FC236}">
                <a16:creationId xmlns:a16="http://schemas.microsoft.com/office/drawing/2014/main" id="{50688D52-BBF0-0473-90DA-13327C92D5B9}"/>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6" name="TextBox 15">
            <a:extLst>
              <a:ext uri="{FF2B5EF4-FFF2-40B4-BE49-F238E27FC236}">
                <a16:creationId xmlns:a16="http://schemas.microsoft.com/office/drawing/2014/main" id="{93893DDA-CDD7-F619-9EF5-BBC168582408}"/>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8" name="TextBox 17">
            <a:extLst>
              <a:ext uri="{FF2B5EF4-FFF2-40B4-BE49-F238E27FC236}">
                <a16:creationId xmlns:a16="http://schemas.microsoft.com/office/drawing/2014/main" id="{64592BD9-1313-F743-8122-5C086041F329}"/>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9"/>
            <a:ext cx="2443162" cy="3913673"/>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2" name="Text Placeholder 31">
            <a:extLst>
              <a:ext uri="{FF2B5EF4-FFF2-40B4-BE49-F238E27FC236}">
                <a16:creationId xmlns:a16="http://schemas.microsoft.com/office/drawing/2014/main" id="{25F8601D-2473-9479-441A-CABDFBEFFE3B}"/>
              </a:ext>
            </a:extLst>
          </p:cNvPr>
          <p:cNvSpPr>
            <a:spLocks noGrp="1"/>
          </p:cNvSpPr>
          <p:nvPr>
            <p:ph type="body" sz="quarter" idx="31" hasCustomPrompt="1"/>
          </p:nvPr>
        </p:nvSpPr>
        <p:spPr>
          <a:xfrm>
            <a:off x="8940800" y="304800"/>
            <a:ext cx="2955047" cy="1941253"/>
          </a:xfrm>
          <a:prstGeom prst="rect">
            <a:avLst/>
          </a:prstGeom>
        </p:spPr>
        <p:txBody>
          <a:bodyPr lIns="0" tIns="0" rIns="0" bIns="0" anchor="ctr"/>
          <a:lstStyle>
            <a:lvl1pPr marL="174625" indent="-58738">
              <a:lnSpc>
                <a:spcPts val="1600"/>
              </a:lnSpc>
              <a:spcBef>
                <a:spcPts val="0"/>
              </a:spcBef>
              <a:spcAft>
                <a:spcPts val="400"/>
              </a:spcAft>
              <a:buNone/>
              <a:tabLst/>
              <a:defRPr sz="1200">
                <a:solidFill>
                  <a:schemeClr val="bg1"/>
                </a:solidFill>
              </a:defRPr>
            </a:lvl1pPr>
          </a:lstStyle>
          <a:p>
            <a:pPr lvl="0"/>
            <a:r>
              <a:rPr lang="en-US" dirty="0"/>
              <a:t>Click to edit quote style. It’s indented to accommodate for the quote marks.</a:t>
            </a:r>
          </a:p>
        </p:txBody>
      </p:sp>
      <p:sp>
        <p:nvSpPr>
          <p:cNvPr id="34" name="Text Placeholder 33">
            <a:extLst>
              <a:ext uri="{FF2B5EF4-FFF2-40B4-BE49-F238E27FC236}">
                <a16:creationId xmlns:a16="http://schemas.microsoft.com/office/drawing/2014/main" id="{7BBBFC27-C14E-C8F8-9F12-15B96D271E1E}"/>
              </a:ext>
            </a:extLst>
          </p:cNvPr>
          <p:cNvSpPr>
            <a:spLocks noGrp="1"/>
          </p:cNvSpPr>
          <p:nvPr>
            <p:ph type="body" sz="quarter" idx="32" hasCustomPrompt="1"/>
          </p:nvPr>
        </p:nvSpPr>
        <p:spPr>
          <a:xfrm>
            <a:off x="9144000" y="2422526"/>
            <a:ext cx="2743200" cy="587968"/>
          </a:xfrm>
          <a:prstGeom prst="rect">
            <a:avLst/>
          </a:prstGeom>
        </p:spPr>
        <p:txBody>
          <a:bodyPr lIns="0" tIns="0" rIns="0" bIns="0" anchor="b"/>
          <a:lstStyle>
            <a:lvl1pPr marL="0" indent="0">
              <a:lnSpc>
                <a:spcPts val="1600"/>
              </a:lnSpc>
              <a:spcBef>
                <a:spcPts val="0"/>
              </a:spcBef>
              <a:spcAft>
                <a:spcPts val="400"/>
              </a:spcAft>
              <a:buNone/>
              <a:defRPr sz="1200" b="1">
                <a:solidFill>
                  <a:schemeClr val="bg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 (add EM dash) Click to add name, job role and organization</a:t>
            </a:r>
          </a:p>
        </p:txBody>
      </p:sp>
      <p:sp>
        <p:nvSpPr>
          <p:cNvPr id="4" name="Rounded Rectangle 3">
            <a:extLst>
              <a:ext uri="{FF2B5EF4-FFF2-40B4-BE49-F238E27FC236}">
                <a16:creationId xmlns:a16="http://schemas.microsoft.com/office/drawing/2014/main" id="{8F4C02DB-80FD-2B12-0629-A52D89E6604B}"/>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E59C5DAE-AE15-0FF6-B2A4-D234D75D134B}"/>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Tree>
    <p:extLst>
      <p:ext uri="{BB962C8B-B14F-4D97-AF65-F5344CB8AC3E}">
        <p14:creationId xmlns:p14="http://schemas.microsoft.com/office/powerpoint/2010/main" val="533612945"/>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028" y="4762"/>
            <a:ext cx="599497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3" name="Picture Placeholder 4">
            <a:extLst>
              <a:ext uri="{FF2B5EF4-FFF2-40B4-BE49-F238E27FC236}">
                <a16:creationId xmlns:a16="http://schemas.microsoft.com/office/drawing/2014/main" id="{28804A25-7893-A097-3E35-CA7C513AB57C}"/>
              </a:ext>
            </a:extLst>
          </p:cNvPr>
          <p:cNvSpPr>
            <a:spLocks noGrp="1" noChangeAspect="1"/>
          </p:cNvSpPr>
          <p:nvPr>
            <p:ph type="pic" sz="quarter" idx="23" hasCustomPrompt="1"/>
          </p:nvPr>
        </p:nvSpPr>
        <p:spPr>
          <a:xfrm>
            <a:off x="304799" y="304800"/>
            <a:ext cx="2438399" cy="1619534"/>
          </a:xfrm>
          <a:prstGeom prst="rect">
            <a:avLst/>
          </a:prstGeom>
          <a:solidFill>
            <a:schemeClr val="bg1"/>
          </a:solidFill>
          <a:ln w="6350">
            <a:solidFill>
              <a:schemeClr val="tx1">
                <a:lumMod val="50000"/>
                <a:lumOff val="50000"/>
              </a:schemeClr>
            </a:solidFill>
          </a:ln>
        </p:spPr>
        <p:txBody>
          <a:bodyPr anchor="ctr"/>
          <a:lstStyle>
            <a:lvl1pPr marL="0" indent="0" algn="ctr">
              <a:buNone/>
              <a:defRPr sz="2400"/>
            </a:lvl1pPr>
          </a:lstStyle>
          <a:p>
            <a:r>
              <a:rPr lang="en-US" dirty="0"/>
              <a:t>PLACE CASE STUDY LOGO</a:t>
            </a:r>
          </a:p>
        </p:txBody>
      </p:sp>
      <p:sp>
        <p:nvSpPr>
          <p:cNvPr id="7" name="Rectangle 6">
            <a:extLst>
              <a:ext uri="{FF2B5EF4-FFF2-40B4-BE49-F238E27FC236}">
                <a16:creationId xmlns:a16="http://schemas.microsoft.com/office/drawing/2014/main" id="{5613827F-6135-3BBC-E3EB-40BE54BB00F0}"/>
              </a:ext>
            </a:extLst>
          </p:cNvPr>
          <p:cNvSpPr/>
          <p:nvPr userDrawn="1"/>
        </p:nvSpPr>
        <p:spPr>
          <a:xfrm>
            <a:off x="3048001" y="0"/>
            <a:ext cx="3149600"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2130358"/>
            <a:ext cx="2443162" cy="3913674"/>
          </a:xfrm>
          <a:prstGeom prst="rect">
            <a:avLst/>
          </a:prstGeom>
        </p:spPr>
        <p:txBody>
          <a:bodyPr lIns="0" tIns="0" rIns="0" bIns="0" anchor="b"/>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customer summary. Please bold customer,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9" name="Text Placeholder 8">
            <a:extLst>
              <a:ext uri="{FF2B5EF4-FFF2-40B4-BE49-F238E27FC236}">
                <a16:creationId xmlns:a16="http://schemas.microsoft.com/office/drawing/2014/main" id="{28806026-35DF-802D-07DA-F89E4F7647B7}"/>
              </a:ext>
            </a:extLst>
          </p:cNvPr>
          <p:cNvSpPr>
            <a:spLocks noGrp="1"/>
          </p:cNvSpPr>
          <p:nvPr>
            <p:ph type="body" sz="quarter" idx="31" hasCustomPrompt="1"/>
          </p:nvPr>
        </p:nvSpPr>
        <p:spPr>
          <a:xfrm>
            <a:off x="3251201"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case study headline</a:t>
            </a:r>
          </a:p>
        </p:txBody>
      </p:sp>
      <p:sp>
        <p:nvSpPr>
          <p:cNvPr id="4" name="Rounded Rectangle 3">
            <a:extLst>
              <a:ext uri="{FF2B5EF4-FFF2-40B4-BE49-F238E27FC236}">
                <a16:creationId xmlns:a16="http://schemas.microsoft.com/office/drawing/2014/main" id="{0BB093BE-D4C1-9B77-030D-83ED3D3CE51F}"/>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A034D714-2422-6122-AC56-23A367C639A1}"/>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6" name="TextBox 5">
            <a:extLst>
              <a:ext uri="{FF2B5EF4-FFF2-40B4-BE49-F238E27FC236}">
                <a16:creationId xmlns:a16="http://schemas.microsoft.com/office/drawing/2014/main" id="{4F3FD913-7B96-8E5D-605C-AF1062618974}"/>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1" name="TextBox 10">
            <a:extLst>
              <a:ext uri="{FF2B5EF4-FFF2-40B4-BE49-F238E27FC236}">
                <a16:creationId xmlns:a16="http://schemas.microsoft.com/office/drawing/2014/main" id="{759FA12F-A868-8C9A-C62E-5A45FD91523F}"/>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3" name="TextBox 12">
            <a:extLst>
              <a:ext uri="{FF2B5EF4-FFF2-40B4-BE49-F238E27FC236}">
                <a16:creationId xmlns:a16="http://schemas.microsoft.com/office/drawing/2014/main" id="{A09C40E4-39DD-832D-08C7-737DC7F10837}"/>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340884561"/>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General with Header Only with No Background">
    <p:spTree>
      <p:nvGrpSpPr>
        <p:cNvPr id="1" name=""/>
        <p:cNvGrpSpPr/>
        <p:nvPr/>
      </p:nvGrpSpPr>
      <p:grpSpPr>
        <a:xfrm>
          <a:off x="0" y="0"/>
          <a:ext cx="0" cy="0"/>
          <a:chOff x="0" y="0"/>
          <a:chExt cx="0" cy="0"/>
        </a:xfrm>
      </p:grpSpPr>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3043238" y="4762"/>
            <a:ext cx="9148761"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3" name="Rectangle 22">
            <a:extLst>
              <a:ext uri="{FF2B5EF4-FFF2-40B4-BE49-F238E27FC236}">
                <a16:creationId xmlns:a16="http://schemas.microsoft.com/office/drawing/2014/main" id="{D2163646-80EA-2875-5905-11A1E96704A0}"/>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ounded Rectangle 2">
            <a:extLst>
              <a:ext uri="{FF2B5EF4-FFF2-40B4-BE49-F238E27FC236}">
                <a16:creationId xmlns:a16="http://schemas.microsoft.com/office/drawing/2014/main" id="{6F31CB60-293F-8DC0-BA0F-870BA72E40A9}"/>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B37A0B44-9CA5-172C-7A36-BEF6C90CA4D6}"/>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5" name="TextBox 4">
            <a:extLst>
              <a:ext uri="{FF2B5EF4-FFF2-40B4-BE49-F238E27FC236}">
                <a16:creationId xmlns:a16="http://schemas.microsoft.com/office/drawing/2014/main" id="{68964780-3FF0-E653-BDD8-65FFECB1DB6F}"/>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6" name="TextBox 5">
            <a:extLst>
              <a:ext uri="{FF2B5EF4-FFF2-40B4-BE49-F238E27FC236}">
                <a16:creationId xmlns:a16="http://schemas.microsoft.com/office/drawing/2014/main" id="{C1CD9EA6-0804-245B-DDD3-72962BD9F4D5}"/>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7" name="TextBox 6">
            <a:extLst>
              <a:ext uri="{FF2B5EF4-FFF2-40B4-BE49-F238E27FC236}">
                <a16:creationId xmlns:a16="http://schemas.microsoft.com/office/drawing/2014/main" id="{30906C38-5900-35CC-3207-901C20B4B0C2}"/>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45714424"/>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General with Header Only with No Backgroun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7C80E0D4-D944-87DE-8F50-FE7DCE68BD96}"/>
              </a:ext>
            </a:extLst>
          </p:cNvPr>
          <p:cNvSpPr/>
          <p:nvPr userDrawn="1"/>
        </p:nvSpPr>
        <p:spPr>
          <a:xfrm>
            <a:off x="0" y="0"/>
            <a:ext cx="3043238" cy="10058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Picture Placeholder 6">
            <a:extLst>
              <a:ext uri="{FF2B5EF4-FFF2-40B4-BE49-F238E27FC236}">
                <a16:creationId xmlns:a16="http://schemas.microsoft.com/office/drawing/2014/main" id="{F405629B-337D-48B5-327D-9F813E56FA9C}"/>
              </a:ext>
            </a:extLst>
          </p:cNvPr>
          <p:cNvSpPr>
            <a:spLocks noGrp="1" noChangeAspect="1"/>
          </p:cNvSpPr>
          <p:nvPr>
            <p:ph type="pic" sz="quarter" idx="24" hasCustomPrompt="1"/>
          </p:nvPr>
        </p:nvSpPr>
        <p:spPr>
          <a:xfrm>
            <a:off x="6197600" y="4762"/>
            <a:ext cx="5994399" cy="3217862"/>
          </a:xfrm>
          <a:prstGeom prst="rect">
            <a:avLst/>
          </a:prstGeom>
          <a:solidFill>
            <a:schemeClr val="accent3"/>
          </a:solidFill>
        </p:spPr>
        <p:txBody>
          <a:bodyPr anchor="ctr"/>
          <a:lstStyle>
            <a:lvl1pPr marL="0" indent="0" algn="ctr">
              <a:buNone/>
              <a:defRPr lang="en-US" sz="2400" dirty="0">
                <a:solidFill>
                  <a:schemeClr val="tx1"/>
                </a:solidFill>
              </a:defRPr>
            </a:lvl1pPr>
          </a:lstStyle>
          <a:p>
            <a:r>
              <a:rPr lang="en-US" dirty="0"/>
              <a:t>PLACE CASE STUDY KEY ART IMAGE</a:t>
            </a:r>
          </a:p>
        </p:txBody>
      </p:sp>
      <p:sp>
        <p:nvSpPr>
          <p:cNvPr id="25" name="Text Placeholder 23">
            <a:extLst>
              <a:ext uri="{FF2B5EF4-FFF2-40B4-BE49-F238E27FC236}">
                <a16:creationId xmlns:a16="http://schemas.microsoft.com/office/drawing/2014/main" id="{DD231317-1353-9562-774F-7854840BF5A2}"/>
              </a:ext>
            </a:extLst>
          </p:cNvPr>
          <p:cNvSpPr>
            <a:spLocks noGrp="1"/>
          </p:cNvSpPr>
          <p:nvPr>
            <p:ph type="body" sz="quarter" idx="27" hasCustomPrompt="1"/>
          </p:nvPr>
        </p:nvSpPr>
        <p:spPr>
          <a:xfrm>
            <a:off x="300038" y="304800"/>
            <a:ext cx="2443162" cy="5739231"/>
          </a:xfrm>
          <a:prstGeom prst="rect">
            <a:avLst/>
          </a:prstGeom>
        </p:spPr>
        <p:txBody>
          <a:bodyPr lIns="0" tIns="0" rIns="0" bIns="0" anchor="ctr"/>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white label customer summary. Please bold industry, size, country, products and services and solution providers. Add bullets under Products and Services.</a:t>
            </a:r>
          </a:p>
        </p:txBody>
      </p:sp>
      <p:sp>
        <p:nvSpPr>
          <p:cNvPr id="28" name="Text Placeholder 26">
            <a:extLst>
              <a:ext uri="{FF2B5EF4-FFF2-40B4-BE49-F238E27FC236}">
                <a16:creationId xmlns:a16="http://schemas.microsoft.com/office/drawing/2014/main" id="{A41DEC95-4BA3-33C9-FB1F-78303ABA459C}"/>
              </a:ext>
            </a:extLst>
          </p:cNvPr>
          <p:cNvSpPr>
            <a:spLocks noGrp="1"/>
          </p:cNvSpPr>
          <p:nvPr>
            <p:ph type="body" sz="quarter" idx="28" hasCustomPrompt="1"/>
          </p:nvPr>
        </p:nvSpPr>
        <p:spPr>
          <a:xfrm>
            <a:off x="3251200"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29" name="Text Placeholder 26">
            <a:extLst>
              <a:ext uri="{FF2B5EF4-FFF2-40B4-BE49-F238E27FC236}">
                <a16:creationId xmlns:a16="http://schemas.microsoft.com/office/drawing/2014/main" id="{746BC23C-9F90-7EFA-9CD8-E3340274A87E}"/>
              </a:ext>
            </a:extLst>
          </p:cNvPr>
          <p:cNvSpPr>
            <a:spLocks noGrp="1"/>
          </p:cNvSpPr>
          <p:nvPr>
            <p:ph type="body" sz="quarter" idx="29" hasCustomPrompt="1"/>
          </p:nvPr>
        </p:nvSpPr>
        <p:spPr>
          <a:xfrm>
            <a:off x="6197028" y="3645273"/>
            <a:ext cx="2743200"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0" name="Text Placeholder 26">
            <a:extLst>
              <a:ext uri="{FF2B5EF4-FFF2-40B4-BE49-F238E27FC236}">
                <a16:creationId xmlns:a16="http://schemas.microsoft.com/office/drawing/2014/main" id="{5F432C6B-6C02-B063-46F6-A3B082C434B2}"/>
              </a:ext>
            </a:extLst>
          </p:cNvPr>
          <p:cNvSpPr>
            <a:spLocks noGrp="1"/>
          </p:cNvSpPr>
          <p:nvPr>
            <p:ph type="body" sz="quarter" idx="30" hasCustomPrompt="1"/>
          </p:nvPr>
        </p:nvSpPr>
        <p:spPr>
          <a:xfrm>
            <a:off x="9152647" y="3645273"/>
            <a:ext cx="2734553" cy="2398759"/>
          </a:xfrm>
          <a:prstGeom prst="rect">
            <a:avLst/>
          </a:prstGeom>
        </p:spPr>
        <p:txBody>
          <a:bodyPr lIns="0" tIns="0" rIns="0" bIns="0"/>
          <a:lstStyle>
            <a:lvl1pPr marL="0" indent="0">
              <a:lnSpc>
                <a:spcPts val="1600"/>
              </a:lnSpc>
              <a:spcBef>
                <a:spcPts val="0"/>
              </a:spcBef>
              <a:spcAft>
                <a:spcPts val="400"/>
              </a:spcAft>
              <a:buNone/>
              <a:defRPr sz="1200"/>
            </a:lvl1pPr>
            <a:lvl2pPr marL="457200" indent="0">
              <a:buNone/>
              <a:defRPr/>
            </a:lvl2pPr>
            <a:lvl3pPr marL="914400" indent="0">
              <a:buNone/>
              <a:defRPr/>
            </a:lvl3pPr>
            <a:lvl4pPr marL="1371600" indent="0">
              <a:buNone/>
              <a:defRPr/>
            </a:lvl4pPr>
            <a:lvl5pPr marL="1828800" indent="0">
              <a:buNone/>
              <a:defRPr/>
            </a:lvl5pPr>
          </a:lstStyle>
          <a:p>
            <a:pPr lvl="0"/>
            <a:r>
              <a:rPr lang="en-US" dirty="0"/>
              <a:t>Click to edit text. Word count should be 32-40 words (230-270 characters with spaces)</a:t>
            </a:r>
          </a:p>
        </p:txBody>
      </p:sp>
      <p:sp>
        <p:nvSpPr>
          <p:cNvPr id="3" name="Rectangle 2">
            <a:extLst>
              <a:ext uri="{FF2B5EF4-FFF2-40B4-BE49-F238E27FC236}">
                <a16:creationId xmlns:a16="http://schemas.microsoft.com/office/drawing/2014/main" id="{C0DAB28D-4CF5-3443-FA8C-A43A05041C1F}"/>
              </a:ext>
            </a:extLst>
          </p:cNvPr>
          <p:cNvSpPr/>
          <p:nvPr userDrawn="1"/>
        </p:nvSpPr>
        <p:spPr>
          <a:xfrm>
            <a:off x="3043237" y="0"/>
            <a:ext cx="3158819" cy="322262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Text Placeholder 8">
            <a:extLst>
              <a:ext uri="{FF2B5EF4-FFF2-40B4-BE49-F238E27FC236}">
                <a16:creationId xmlns:a16="http://schemas.microsoft.com/office/drawing/2014/main" id="{4A3730A7-9ED4-9927-3F7D-C16A54909F5F}"/>
              </a:ext>
            </a:extLst>
          </p:cNvPr>
          <p:cNvSpPr>
            <a:spLocks noGrp="1"/>
          </p:cNvSpPr>
          <p:nvPr>
            <p:ph type="body" sz="quarter" idx="31" hasCustomPrompt="1"/>
          </p:nvPr>
        </p:nvSpPr>
        <p:spPr>
          <a:xfrm>
            <a:off x="3251200" y="304800"/>
            <a:ext cx="2743200" cy="2647950"/>
          </a:xfrm>
          <a:prstGeom prst="rect">
            <a:avLst/>
          </a:prstGeom>
        </p:spPr>
        <p:txBody>
          <a:bodyPr lIns="0" tIns="0" rIns="0" bIns="0" anchor="ctr"/>
          <a:lstStyle>
            <a:lvl1pPr marL="0" indent="0">
              <a:lnSpc>
                <a:spcPts val="2800"/>
              </a:lnSpc>
              <a:spcBef>
                <a:spcPts val="0"/>
              </a:spcBef>
              <a:spcAft>
                <a:spcPts val="1600"/>
              </a:spcAft>
              <a:buNone/>
              <a:defRPr sz="2400">
                <a:solidFill>
                  <a:schemeClr val="bg1"/>
                </a:solidFill>
                <a:latin typeface="Franklin Gothic Medium" panose="020B0603020102020204" pitchFamily="34" charset="0"/>
              </a:defRPr>
            </a:lvl1pPr>
            <a:lvl2pPr marL="457200" indent="0">
              <a:buNone/>
              <a:defRPr>
                <a:solidFill>
                  <a:schemeClr val="bg1"/>
                </a:solidFill>
              </a:defRPr>
            </a:lvl2pPr>
            <a:lvl3pPr marL="914400" indent="0">
              <a:buNone/>
              <a:defRPr>
                <a:solidFill>
                  <a:schemeClr val="bg1"/>
                </a:solidFill>
              </a:defRPr>
            </a:lvl3pPr>
            <a:lvl4pPr marL="1371600" indent="0">
              <a:buNone/>
              <a:defRPr>
                <a:solidFill>
                  <a:schemeClr val="bg1"/>
                </a:solidFill>
              </a:defRPr>
            </a:lvl4pPr>
          </a:lstStyle>
          <a:p>
            <a:pPr lvl="0"/>
            <a:r>
              <a:rPr lang="en-US" dirty="0"/>
              <a:t>Click to edit white label case study headline</a:t>
            </a:r>
          </a:p>
        </p:txBody>
      </p:sp>
      <p:sp>
        <p:nvSpPr>
          <p:cNvPr id="5" name="Rounded Rectangle 4">
            <a:extLst>
              <a:ext uri="{FF2B5EF4-FFF2-40B4-BE49-F238E27FC236}">
                <a16:creationId xmlns:a16="http://schemas.microsoft.com/office/drawing/2014/main" id="{9848480E-D687-DF1D-7A24-D81A7E88E757}"/>
              </a:ext>
            </a:extLst>
          </p:cNvPr>
          <p:cNvSpPr/>
          <p:nvPr userDrawn="1"/>
        </p:nvSpPr>
        <p:spPr>
          <a:xfrm>
            <a:off x="316900" y="6244604"/>
            <a:ext cx="2426298" cy="40783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7C9644FA-4E87-5E5F-BD9C-3BFDF62D6970}"/>
              </a:ext>
            </a:extLst>
          </p:cNvPr>
          <p:cNvSpPr txBox="1"/>
          <p:nvPr userDrawn="1"/>
        </p:nvSpPr>
        <p:spPr>
          <a:xfrm>
            <a:off x="316900" y="6310022"/>
            <a:ext cx="2426298" cy="276999"/>
          </a:xfrm>
          <a:prstGeom prst="rect">
            <a:avLst/>
          </a:prstGeom>
          <a:noFill/>
        </p:spPr>
        <p:txBody>
          <a:bodyPr wrap="square" rtlCol="0">
            <a:spAutoFit/>
          </a:bodyPr>
          <a:lstStyle/>
          <a:p>
            <a:pPr algn="ctr"/>
            <a:r>
              <a:rPr lang="en-US" sz="1200" b="1" u="sng" dirty="0">
                <a:solidFill>
                  <a:schemeClr val="bg1"/>
                </a:solidFill>
              </a:rPr>
              <a:t>Read the full story here</a:t>
            </a:r>
          </a:p>
        </p:txBody>
      </p:sp>
      <p:sp>
        <p:nvSpPr>
          <p:cNvPr id="13" name="TextBox 12">
            <a:extLst>
              <a:ext uri="{FF2B5EF4-FFF2-40B4-BE49-F238E27FC236}">
                <a16:creationId xmlns:a16="http://schemas.microsoft.com/office/drawing/2014/main" id="{3A30536E-EC44-BA93-13DE-E449362DFDBA}"/>
              </a:ext>
            </a:extLst>
          </p:cNvPr>
          <p:cNvSpPr txBox="1"/>
          <p:nvPr userDrawn="1"/>
        </p:nvSpPr>
        <p:spPr>
          <a:xfrm>
            <a:off x="3251200"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Situation:</a:t>
            </a:r>
          </a:p>
        </p:txBody>
      </p:sp>
      <p:sp>
        <p:nvSpPr>
          <p:cNvPr id="14" name="TextBox 13">
            <a:extLst>
              <a:ext uri="{FF2B5EF4-FFF2-40B4-BE49-F238E27FC236}">
                <a16:creationId xmlns:a16="http://schemas.microsoft.com/office/drawing/2014/main" id="{0D730CD5-C4A1-CDAD-44A7-1AB87C3C3EDE}"/>
              </a:ext>
            </a:extLst>
          </p:cNvPr>
          <p:cNvSpPr txBox="1"/>
          <p:nvPr userDrawn="1"/>
        </p:nvSpPr>
        <p:spPr>
          <a:xfrm>
            <a:off x="6197028" y="3411021"/>
            <a:ext cx="2743200" cy="215444"/>
          </a:xfrm>
          <a:prstGeom prst="rect">
            <a:avLst/>
          </a:prstGeom>
          <a:noFill/>
          <a:ln>
            <a:noFill/>
          </a:ln>
        </p:spPr>
        <p:txBody>
          <a:bodyPr wrap="square" lIns="0" tIns="0" rIns="0" bIns="0" rtlCol="0" anchor="b" anchorCtr="0">
            <a:spAutoFit/>
          </a:bodyPr>
          <a:lstStyle/>
          <a:p>
            <a:r>
              <a:rPr lang="en-US" sz="1400" b="0" i="0" dirty="0">
                <a:solidFill>
                  <a:schemeClr val="tx2"/>
                </a:solidFill>
                <a:latin typeface="Franklin Gothic Heavy" panose="020B0603020102020204" pitchFamily="34" charset="0"/>
                <a:cs typeface="TisaPro-Bold" panose="02010504030101020102" pitchFamily="2" charset="77"/>
              </a:rPr>
              <a:t>Solution:</a:t>
            </a:r>
          </a:p>
        </p:txBody>
      </p:sp>
      <p:sp>
        <p:nvSpPr>
          <p:cNvPr id="15" name="TextBox 14">
            <a:extLst>
              <a:ext uri="{FF2B5EF4-FFF2-40B4-BE49-F238E27FC236}">
                <a16:creationId xmlns:a16="http://schemas.microsoft.com/office/drawing/2014/main" id="{00AF68BB-B5F1-2E15-C129-AAD9AE9141DC}"/>
              </a:ext>
            </a:extLst>
          </p:cNvPr>
          <p:cNvSpPr txBox="1"/>
          <p:nvPr userDrawn="1"/>
        </p:nvSpPr>
        <p:spPr>
          <a:xfrm>
            <a:off x="9148425" y="3411021"/>
            <a:ext cx="2743200" cy="215444"/>
          </a:xfrm>
          <a:prstGeom prst="rect">
            <a:avLst/>
          </a:prstGeom>
          <a:noFill/>
          <a:ln>
            <a:noFill/>
          </a:ln>
        </p:spPr>
        <p:txBody>
          <a:bodyPr wrap="square" lIns="0" tIns="0" rIns="0" bIns="0" rtlCol="0" anchor="b" anchorCtr="0">
            <a:spAutoFit/>
          </a:bodyPr>
          <a:lstStyle/>
          <a:p>
            <a:r>
              <a:rPr lang="en-US" sz="1400" b="1" i="0" dirty="0">
                <a:solidFill>
                  <a:schemeClr val="tx2"/>
                </a:solidFill>
                <a:latin typeface="Franklin Gothic Heavy" panose="020B0603020102020204" pitchFamily="34" charset="0"/>
                <a:cs typeface="TisaPro-Bold" panose="02010504030101020102" pitchFamily="2" charset="77"/>
              </a:rPr>
              <a:t>Impact:</a:t>
            </a:r>
          </a:p>
        </p:txBody>
      </p:sp>
    </p:spTree>
    <p:extLst>
      <p:ext uri="{BB962C8B-B14F-4D97-AF65-F5344CB8AC3E}">
        <p14:creationId xmlns:p14="http://schemas.microsoft.com/office/powerpoint/2010/main" val="553867855"/>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Blank White">
    <p:spTree>
      <p:nvGrpSpPr>
        <p:cNvPr id="1" name=""/>
        <p:cNvGrpSpPr/>
        <p:nvPr/>
      </p:nvGrpSpPr>
      <p:grpSpPr>
        <a:xfrm>
          <a:off x="0" y="0"/>
          <a:ext cx="0" cy="0"/>
          <a:chOff x="0" y="0"/>
          <a:chExt cx="0" cy="0"/>
        </a:xfrm>
      </p:grpSpPr>
    </p:spTree>
    <p:extLst>
      <p:ext uri="{BB962C8B-B14F-4D97-AF65-F5344CB8AC3E}">
        <p14:creationId xmlns:p14="http://schemas.microsoft.com/office/powerpoint/2010/main" val="16859128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2.svg"/><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E07E7CF-9359-37FB-6438-AE13C0300DD5}"/>
              </a:ext>
            </a:extLst>
          </p:cNvPr>
          <p:cNvSpPr/>
          <p:nvPr userDrawn="1"/>
        </p:nvSpPr>
        <p:spPr>
          <a:xfrm>
            <a:off x="0" y="0"/>
            <a:ext cx="3048000" cy="685323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 name="Straight Connector 2">
            <a:extLst>
              <a:ext uri="{FF2B5EF4-FFF2-40B4-BE49-F238E27FC236}">
                <a16:creationId xmlns:a16="http://schemas.microsoft.com/office/drawing/2014/main" id="{595657B7-16B5-F36C-B29E-287CC5455D28}"/>
              </a:ext>
            </a:extLst>
          </p:cNvPr>
          <p:cNvCxnSpPr>
            <a:cxnSpLocks/>
          </p:cNvCxnSpPr>
          <p:nvPr userDrawn="1"/>
        </p:nvCxnSpPr>
        <p:spPr>
          <a:xfrm>
            <a:off x="3251200" y="6244604"/>
            <a:ext cx="8636000" cy="0"/>
          </a:xfrm>
          <a:prstGeom prst="line">
            <a:avLst/>
          </a:prstGeom>
          <a:ln w="19050">
            <a:solidFill>
              <a:schemeClr val="accent3"/>
            </a:solidFill>
          </a:ln>
        </p:spPr>
        <p:style>
          <a:lnRef idx="1">
            <a:schemeClr val="dk1"/>
          </a:lnRef>
          <a:fillRef idx="0">
            <a:schemeClr val="dk1"/>
          </a:fillRef>
          <a:effectRef idx="0">
            <a:schemeClr val="dk1"/>
          </a:effectRef>
          <a:fontRef idx="minor">
            <a:schemeClr val="tx1"/>
          </a:fontRef>
        </p:style>
      </p:cxnSp>
      <p:pic>
        <p:nvPicPr>
          <p:cNvPr id="4" name="Graphic 3">
            <a:extLst>
              <a:ext uri="{FF2B5EF4-FFF2-40B4-BE49-F238E27FC236}">
                <a16:creationId xmlns:a16="http://schemas.microsoft.com/office/drawing/2014/main" id="{F37C92C9-3552-67D5-1CA3-A7117CA264B9}"/>
              </a:ext>
            </a:extLst>
          </p:cNvPr>
          <p:cNvPicPr>
            <a:picLocks noChangeAspect="1"/>
          </p:cNvPicPr>
          <p:nvPr userDrawn="1"/>
        </p:nvPicPr>
        <p:blipFill>
          <a:blip r:embed="rId7" cstate="screen">
            <a:extLst>
              <a:ext uri="{28A0092B-C50C-407E-A947-70E740481C1C}">
                <a14:useLocalDpi xmlns:a14="http://schemas.microsoft.com/office/drawing/2010/main"/>
              </a:ext>
              <a:ext uri="{96DAC541-7B7A-43D3-8B79-37D633B846F1}">
                <asvg:svgBlip xmlns:asvg="http://schemas.microsoft.com/office/drawing/2016/SVG/main" r:embed="rId8"/>
              </a:ext>
            </a:extLst>
          </a:blip>
          <a:stretch>
            <a:fillRect/>
          </a:stretch>
        </p:blipFill>
        <p:spPr>
          <a:xfrm>
            <a:off x="10468471" y="6415150"/>
            <a:ext cx="1476089" cy="256712"/>
          </a:xfrm>
          <a:prstGeom prst="rect">
            <a:avLst/>
          </a:prstGeom>
        </p:spPr>
      </p:pic>
    </p:spTree>
    <p:extLst>
      <p:ext uri="{BB962C8B-B14F-4D97-AF65-F5344CB8AC3E}">
        <p14:creationId xmlns:p14="http://schemas.microsoft.com/office/powerpoint/2010/main" val="162466971"/>
      </p:ext>
    </p:extLst>
  </p:cSld>
  <p:clrMap bg1="lt1" tx1="dk1" bg2="lt2" tx2="dk2" accent1="accent1" accent2="accent2" accent3="accent3" accent4="accent4" accent5="accent5" accent6="accent6" hlink="hlink" folHlink="folHlink"/>
  <p:sldLayoutIdLst>
    <p:sldLayoutId id="2147483808" r:id="rId1"/>
    <p:sldLayoutId id="2147483809" r:id="rId2"/>
    <p:sldLayoutId id="2147483812" r:id="rId3"/>
    <p:sldLayoutId id="2147483813" r:id="rId4"/>
    <p:sldLayoutId id="214748376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5" userDrawn="1">
          <p15:clr>
            <a:srgbClr val="F26B43"/>
          </p15:clr>
        </p15:guide>
        <p15:guide id="36" pos="7680" userDrawn="1">
          <p15:clr>
            <a:srgbClr val="F26B43"/>
          </p15:clr>
        </p15:guide>
        <p15:guide id="37" pos="192" userDrawn="1">
          <p15:clr>
            <a:srgbClr val="F26B43"/>
          </p15:clr>
        </p15:guide>
        <p15:guide id="38" pos="680" userDrawn="1">
          <p15:clr>
            <a:srgbClr val="F26B43"/>
          </p15:clr>
        </p15:guide>
        <p15:guide id="39" pos="808" userDrawn="1">
          <p15:clr>
            <a:srgbClr val="F26B43"/>
          </p15:clr>
        </p15:guide>
        <p15:guide id="40" pos="1304" userDrawn="1">
          <p15:clr>
            <a:srgbClr val="F26B43"/>
          </p15:clr>
        </p15:guide>
        <p15:guide id="41" pos="1432" userDrawn="1">
          <p15:clr>
            <a:srgbClr val="F26B43"/>
          </p15:clr>
        </p15:guide>
        <p15:guide id="42" pos="1920" userDrawn="1">
          <p15:clr>
            <a:srgbClr val="F26B43"/>
          </p15:clr>
        </p15:guide>
        <p15:guide id="43" pos="2048" userDrawn="1">
          <p15:clr>
            <a:srgbClr val="F26B43"/>
          </p15:clr>
        </p15:guide>
        <p15:guide id="44" pos="2536" userDrawn="1">
          <p15:clr>
            <a:srgbClr val="F26B43"/>
          </p15:clr>
        </p15:guide>
        <p15:guide id="45" pos="2664" userDrawn="1">
          <p15:clr>
            <a:srgbClr val="F26B43"/>
          </p15:clr>
        </p15:guide>
        <p15:guide id="46" pos="3160" userDrawn="1">
          <p15:clr>
            <a:srgbClr val="F26B43"/>
          </p15:clr>
        </p15:guide>
        <p15:guide id="47" pos="3288" userDrawn="1">
          <p15:clr>
            <a:srgbClr val="F26B43"/>
          </p15:clr>
        </p15:guide>
        <p15:guide id="48" pos="3776" userDrawn="1">
          <p15:clr>
            <a:srgbClr val="F26B43"/>
          </p15:clr>
        </p15:guide>
        <p15:guide id="49" pos="3904" userDrawn="1">
          <p15:clr>
            <a:srgbClr val="F26B43"/>
          </p15:clr>
        </p15:guide>
        <p15:guide id="50" pos="4392" userDrawn="1">
          <p15:clr>
            <a:srgbClr val="F26B43"/>
          </p15:clr>
        </p15:guide>
        <p15:guide id="51" pos="4520" userDrawn="1">
          <p15:clr>
            <a:srgbClr val="F26B43"/>
          </p15:clr>
        </p15:guide>
        <p15:guide id="52" pos="5016" userDrawn="1">
          <p15:clr>
            <a:srgbClr val="F26B43"/>
          </p15:clr>
        </p15:guide>
        <p15:guide id="53" pos="5144" userDrawn="1">
          <p15:clr>
            <a:srgbClr val="F26B43"/>
          </p15:clr>
        </p15:guide>
        <p15:guide id="54" pos="5632" userDrawn="1">
          <p15:clr>
            <a:srgbClr val="F26B43"/>
          </p15:clr>
        </p15:guide>
        <p15:guide id="55" pos="5760" userDrawn="1">
          <p15:clr>
            <a:srgbClr val="F26B43"/>
          </p15:clr>
        </p15:guide>
        <p15:guide id="56" pos="6248" userDrawn="1">
          <p15:clr>
            <a:srgbClr val="F26B43"/>
          </p15:clr>
        </p15:guide>
        <p15:guide id="57" pos="6376" userDrawn="1">
          <p15:clr>
            <a:srgbClr val="F26B43"/>
          </p15:clr>
        </p15:guide>
        <p15:guide id="58" pos="6872" userDrawn="1">
          <p15:clr>
            <a:srgbClr val="F26B43"/>
          </p15:clr>
        </p15:guide>
        <p15:guide id="59" pos="7000" userDrawn="1">
          <p15:clr>
            <a:srgbClr val="F26B43"/>
          </p15:clr>
        </p15:guide>
        <p15:guide id="60" pos="7488" userDrawn="1">
          <p15:clr>
            <a:srgbClr val="F26B43"/>
          </p15:clr>
        </p15:guide>
        <p15:guide id="61" orient="horz" userDrawn="1">
          <p15:clr>
            <a:srgbClr val="F26B43"/>
          </p15:clr>
        </p15:guide>
        <p15:guide id="62" orient="horz" pos="4320" userDrawn="1">
          <p15:clr>
            <a:srgbClr val="F26B43"/>
          </p15:clr>
        </p15:guide>
        <p15:guide id="63" orient="horz" pos="192" userDrawn="1">
          <p15:clr>
            <a:srgbClr val="F26B43"/>
          </p15:clr>
        </p15:guide>
        <p15:guide id="64" orient="horz" pos="4124" userDrawn="1">
          <p15:clr>
            <a:srgbClr val="F26B43"/>
          </p15:clr>
        </p15:guide>
        <p15:guide id="65" orient="horz" pos="4061" userDrawn="1">
          <p15:clr>
            <a:srgbClr val="FBAE40"/>
          </p15:clr>
        </p15:guide>
        <p15:guide id="66" pos="3840" userDrawn="1">
          <p15:clr>
            <a:srgbClr val="5ACBF0"/>
          </p15:clr>
        </p15:guide>
        <p15:guide id="67" orient="horz" pos="2160" userDrawn="1">
          <p15:clr>
            <a:srgbClr val="5ACBF0"/>
          </p15:clr>
        </p15:guide>
        <p15:guide id="68" pos="264" userDrawn="1">
          <p15:clr>
            <a:srgbClr val="FBAE4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www.laserfiche.com/products/document-and-records-management/?utm_source=case-study&amp;utm_medium=presentation&amp;utm_campaign=wealth-management" TargetMode="External"/><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openxmlformats.org/officeDocument/2006/relationships/hyperlink" Target="https://www.laserfiche.com/resources/customer-stories/glasgow-credit-union/?utm_source=case-study&amp;utm_medium=presentation&amp;utm_campaign=wealth-management" TargetMode="External"/><Relationship Id="rId4" Type="http://schemas.openxmlformats.org/officeDocument/2006/relationships/hyperlink" Target="https://www.laserfiche.com/products/process-automation/?utm_source=case-study&amp;utm_medium=presentation&amp;utm_campaign=wealth-managemen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 Placeholder 27">
            <a:extLst>
              <a:ext uri="{FF2B5EF4-FFF2-40B4-BE49-F238E27FC236}">
                <a16:creationId xmlns:a16="http://schemas.microsoft.com/office/drawing/2014/main" id="{CE6CD887-CF88-9ABF-BC68-F9902ACF8760}"/>
              </a:ext>
            </a:extLst>
          </p:cNvPr>
          <p:cNvSpPr>
            <a:spLocks noGrp="1"/>
          </p:cNvSpPr>
          <p:nvPr>
            <p:ph type="body" sz="quarter" idx="27"/>
          </p:nvPr>
        </p:nvSpPr>
        <p:spPr/>
        <p:txBody>
          <a:bodyPr/>
          <a:lstStyle/>
          <a:p>
            <a:r>
              <a:rPr lang="en-US" b="1" dirty="0"/>
              <a:t>Customer:</a:t>
            </a:r>
            <a:br>
              <a:rPr lang="en-US" dirty="0"/>
            </a:br>
            <a:r>
              <a:rPr lang="en-US" dirty="0"/>
              <a:t>Glasgow Credit Union</a:t>
            </a:r>
          </a:p>
          <a:p>
            <a:r>
              <a:rPr lang="en-US" b="1" dirty="0"/>
              <a:t>Industry:</a:t>
            </a:r>
            <a:br>
              <a:rPr lang="en-US" dirty="0"/>
            </a:br>
            <a:r>
              <a:rPr lang="en-US" dirty="0"/>
              <a:t>Financial Services</a:t>
            </a:r>
            <a:br>
              <a:rPr lang="en-US" dirty="0"/>
            </a:br>
            <a:r>
              <a:rPr lang="en-US" b="1" dirty="0"/>
              <a:t>Country:</a:t>
            </a:r>
            <a:br>
              <a:rPr lang="en-US" dirty="0"/>
            </a:br>
            <a:r>
              <a:rPr lang="en-US" dirty="0"/>
              <a:t>Scotland</a:t>
            </a:r>
            <a:br>
              <a:rPr lang="en-US" dirty="0"/>
            </a:br>
            <a:r>
              <a:rPr lang="en-US" b="1" dirty="0"/>
              <a:t>Products and Services:</a:t>
            </a:r>
          </a:p>
          <a:p>
            <a:pPr marL="171450" indent="-171450">
              <a:buFont typeface="Arial" panose="020B0604020202020204" pitchFamily="34" charset="0"/>
              <a:buChar char="•"/>
            </a:pPr>
            <a:r>
              <a:rPr lang="en-US" dirty="0">
                <a:hlinkClick r:id="rId3"/>
              </a:rPr>
              <a:t>Document and Records Management</a:t>
            </a:r>
            <a:r>
              <a:rPr lang="en-US" dirty="0"/>
              <a:t> </a:t>
            </a:r>
          </a:p>
          <a:p>
            <a:pPr marL="171450" indent="-171450">
              <a:buFont typeface="Arial" panose="020B0604020202020204" pitchFamily="34" charset="0"/>
              <a:buChar char="•"/>
            </a:pPr>
            <a:r>
              <a:rPr lang="nn-NO" dirty="0">
                <a:hlinkClick r:id="rId4"/>
              </a:rPr>
              <a:t>Process Automation</a:t>
            </a:r>
            <a:endParaRPr lang="nn-NO" dirty="0"/>
          </a:p>
        </p:txBody>
      </p:sp>
      <p:sp>
        <p:nvSpPr>
          <p:cNvPr id="29" name="Text Placeholder 28">
            <a:extLst>
              <a:ext uri="{FF2B5EF4-FFF2-40B4-BE49-F238E27FC236}">
                <a16:creationId xmlns:a16="http://schemas.microsoft.com/office/drawing/2014/main" id="{0CE3811D-E641-8A3C-0922-7EDB5107C6D1}"/>
              </a:ext>
            </a:extLst>
          </p:cNvPr>
          <p:cNvSpPr>
            <a:spLocks noGrp="1"/>
          </p:cNvSpPr>
          <p:nvPr>
            <p:ph type="body" sz="quarter" idx="28"/>
          </p:nvPr>
        </p:nvSpPr>
        <p:spPr/>
        <p:txBody>
          <a:bodyPr/>
          <a:lstStyle/>
          <a:p>
            <a:r>
              <a:rPr lang="en-US" dirty="0"/>
              <a:t>Glasgow Credit Union sought a way to make processes more scalable. The organization started by looking specifically at the new member onboarding and loan application processes, which were cumbersome, paper-heavy, and lacked automation and web services.</a:t>
            </a:r>
          </a:p>
          <a:p>
            <a:endParaRPr lang="en-US" dirty="0"/>
          </a:p>
        </p:txBody>
      </p:sp>
      <p:sp>
        <p:nvSpPr>
          <p:cNvPr id="30" name="Text Placeholder 29">
            <a:extLst>
              <a:ext uri="{FF2B5EF4-FFF2-40B4-BE49-F238E27FC236}">
                <a16:creationId xmlns:a16="http://schemas.microsoft.com/office/drawing/2014/main" id="{158E797E-F56C-A236-3CFB-CE2F29416B0D}"/>
              </a:ext>
            </a:extLst>
          </p:cNvPr>
          <p:cNvSpPr>
            <a:spLocks noGrp="1"/>
          </p:cNvSpPr>
          <p:nvPr>
            <p:ph type="body" sz="quarter" idx="29"/>
          </p:nvPr>
        </p:nvSpPr>
        <p:spPr/>
        <p:txBody>
          <a:bodyPr/>
          <a:lstStyle/>
          <a:p>
            <a:r>
              <a:rPr lang="en-US" dirty="0"/>
              <a:t>The credit union created an automated lending platform which digitized and centralized loan applications, increasing accessibility of information for staff; and ultimately accelerated loan processing for clients. The credit union also digitized and streamlined the member onboarding process by integrating Laserfiche with its existing financial management application, Curtains, along with DocuSign. </a:t>
            </a:r>
          </a:p>
          <a:p>
            <a:endParaRPr lang="en-US" dirty="0"/>
          </a:p>
        </p:txBody>
      </p:sp>
      <p:sp>
        <p:nvSpPr>
          <p:cNvPr id="31" name="Text Placeholder 30">
            <a:extLst>
              <a:ext uri="{FF2B5EF4-FFF2-40B4-BE49-F238E27FC236}">
                <a16:creationId xmlns:a16="http://schemas.microsoft.com/office/drawing/2014/main" id="{F8C1AA74-3E33-F5CA-B4EB-21846BD89160}"/>
              </a:ext>
            </a:extLst>
          </p:cNvPr>
          <p:cNvSpPr>
            <a:spLocks noGrp="1"/>
          </p:cNvSpPr>
          <p:nvPr>
            <p:ph type="body" sz="quarter" idx="30"/>
          </p:nvPr>
        </p:nvSpPr>
        <p:spPr/>
        <p:txBody>
          <a:bodyPr/>
          <a:lstStyle/>
          <a:p>
            <a:r>
              <a:rPr lang="en-US" dirty="0"/>
              <a:t>New members can now join the credit union and apply for funds within 15 minutes — a process that used to take up to three days. The new automated loan application process also saves about 150 employee hours per week. In the first year of using Laserfiche, income growth exceeded GBP 1 million (US$1.31 million*).</a:t>
            </a:r>
          </a:p>
          <a:p>
            <a:endParaRPr lang="en-US" dirty="0"/>
          </a:p>
        </p:txBody>
      </p:sp>
      <p:sp>
        <p:nvSpPr>
          <p:cNvPr id="32" name="Text Placeholder 31">
            <a:extLst>
              <a:ext uri="{FF2B5EF4-FFF2-40B4-BE49-F238E27FC236}">
                <a16:creationId xmlns:a16="http://schemas.microsoft.com/office/drawing/2014/main" id="{4DDC82AB-75B6-2952-5BB8-2119C5986C14}"/>
              </a:ext>
            </a:extLst>
          </p:cNvPr>
          <p:cNvSpPr>
            <a:spLocks noGrp="1"/>
          </p:cNvSpPr>
          <p:nvPr>
            <p:ph type="body" sz="quarter" idx="31"/>
          </p:nvPr>
        </p:nvSpPr>
        <p:spPr>
          <a:xfrm>
            <a:off x="9002445" y="304800"/>
            <a:ext cx="2955047" cy="2037708"/>
          </a:xfrm>
        </p:spPr>
        <p:txBody>
          <a:bodyPr/>
          <a:lstStyle/>
          <a:p>
            <a:r>
              <a:rPr lang="en-US" dirty="0"/>
              <a:t>“I’m amazed at the simplicity of integrating Laserfiche with our existing processes and other pieces of business-critical technology. Our vision is to be the lender of choice within our marketplace in Glasgow – Laserfiche has helped us achieve that.”</a:t>
            </a:r>
          </a:p>
        </p:txBody>
      </p:sp>
      <p:sp>
        <p:nvSpPr>
          <p:cNvPr id="33" name="Text Placeholder 32">
            <a:extLst>
              <a:ext uri="{FF2B5EF4-FFF2-40B4-BE49-F238E27FC236}">
                <a16:creationId xmlns:a16="http://schemas.microsoft.com/office/drawing/2014/main" id="{8208CFDE-A959-2EA3-4E89-55694EDB3315}"/>
              </a:ext>
            </a:extLst>
          </p:cNvPr>
          <p:cNvSpPr>
            <a:spLocks noGrp="1"/>
          </p:cNvSpPr>
          <p:nvPr>
            <p:ph type="body" sz="quarter" idx="32"/>
          </p:nvPr>
        </p:nvSpPr>
        <p:spPr>
          <a:xfrm>
            <a:off x="9185096" y="2387608"/>
            <a:ext cx="2743200" cy="534516"/>
          </a:xfrm>
        </p:spPr>
        <p:txBody>
          <a:bodyPr anchor="t"/>
          <a:lstStyle/>
          <a:p>
            <a:r>
              <a:rPr lang="en-US" dirty="0"/>
              <a:t>— Paul McFarlane, Chief Technology Officer, Glasgow Credit Union</a:t>
            </a:r>
          </a:p>
          <a:p>
            <a:endParaRPr lang="en-US" dirty="0"/>
          </a:p>
        </p:txBody>
      </p:sp>
      <p:sp>
        <p:nvSpPr>
          <p:cNvPr id="2" name="Rounded Rectangle 1">
            <a:hlinkClick r:id="rId5"/>
            <a:extLst>
              <a:ext uri="{FF2B5EF4-FFF2-40B4-BE49-F238E27FC236}">
                <a16:creationId xmlns:a16="http://schemas.microsoft.com/office/drawing/2014/main" id="{2B766E24-6DD1-DFE5-BB79-3B324202C0C1}"/>
              </a:ext>
            </a:extLst>
          </p:cNvPr>
          <p:cNvSpPr/>
          <p:nvPr/>
        </p:nvSpPr>
        <p:spPr>
          <a:xfrm>
            <a:off x="-1933140" y="5895282"/>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3" name="Picture Placeholder 12" descr="A logo for a credit union&#10;&#10;Description automatically generated">
            <a:extLst>
              <a:ext uri="{FF2B5EF4-FFF2-40B4-BE49-F238E27FC236}">
                <a16:creationId xmlns:a16="http://schemas.microsoft.com/office/drawing/2014/main" id="{04227CBB-8B52-C7DC-B941-E2248C353A5C}"/>
              </a:ext>
            </a:extLst>
          </p:cNvPr>
          <p:cNvPicPr>
            <a:picLocks noGrp="1" noChangeAspect="1"/>
          </p:cNvPicPr>
          <p:nvPr>
            <p:ph type="pic" sz="quarter" idx="23"/>
          </p:nvPr>
        </p:nvPicPr>
        <p:blipFill>
          <a:blip r:embed="rId6">
            <a:extLst>
              <a:ext uri="{28A0092B-C50C-407E-A947-70E740481C1C}">
                <a14:useLocalDpi xmlns:a14="http://schemas.microsoft.com/office/drawing/2010/main" val="0"/>
              </a:ext>
            </a:extLst>
          </a:blip>
          <a:srcRect l="24518" r="24518"/>
          <a:stretch>
            <a:fillRect/>
          </a:stretch>
        </p:blipFill>
        <p:spPr/>
      </p:pic>
      <p:sp>
        <p:nvSpPr>
          <p:cNvPr id="9" name="Picture Placeholder 8">
            <a:extLst>
              <a:ext uri="{FF2B5EF4-FFF2-40B4-BE49-F238E27FC236}">
                <a16:creationId xmlns:a16="http://schemas.microsoft.com/office/drawing/2014/main" id="{A927D514-BA98-4A10-849D-568F856084D0}"/>
              </a:ext>
            </a:extLst>
          </p:cNvPr>
          <p:cNvSpPr>
            <a:spLocks noGrp="1"/>
          </p:cNvSpPr>
          <p:nvPr>
            <p:ph type="pic" sz="quarter" idx="24"/>
          </p:nvPr>
        </p:nvSpPr>
        <p:spPr/>
      </p:sp>
      <p:pic>
        <p:nvPicPr>
          <p:cNvPr id="10" name="Picture Placeholder 7">
            <a:extLst>
              <a:ext uri="{FF2B5EF4-FFF2-40B4-BE49-F238E27FC236}">
                <a16:creationId xmlns:a16="http://schemas.microsoft.com/office/drawing/2014/main" id="{536008A1-080F-6309-DA04-03DD101CBCAE}"/>
              </a:ext>
            </a:extLst>
          </p:cNvPr>
          <p:cNvPicPr>
            <a:picLocks noChangeAspect="1"/>
          </p:cNvPicPr>
          <p:nvPr/>
        </p:nvPicPr>
        <p:blipFill>
          <a:blip r:embed="rId7"/>
          <a:srcRect t="8313" b="8313"/>
          <a:stretch>
            <a:fillRect/>
          </a:stretch>
        </p:blipFill>
        <p:spPr>
          <a:xfrm>
            <a:off x="3067888" y="0"/>
            <a:ext cx="5934075" cy="3222626"/>
          </a:xfrm>
          <a:prstGeom prst="rect">
            <a:avLst/>
          </a:prstGeom>
          <a:solidFill>
            <a:schemeClr val="accent3"/>
          </a:solidFill>
        </p:spPr>
      </p:pic>
      <p:sp>
        <p:nvSpPr>
          <p:cNvPr id="6" name="Rounded Rectangle 5">
            <a:hlinkClick r:id="rId5"/>
            <a:extLst>
              <a:ext uri="{FF2B5EF4-FFF2-40B4-BE49-F238E27FC236}">
                <a16:creationId xmlns:a16="http://schemas.microsoft.com/office/drawing/2014/main" id="{3CB3040F-6069-5D24-0FBE-304DD3E8085A}"/>
              </a:ext>
            </a:extLst>
          </p:cNvPr>
          <p:cNvSpPr/>
          <p:nvPr/>
        </p:nvSpPr>
        <p:spPr>
          <a:xfrm>
            <a:off x="-1008466" y="5545961"/>
            <a:ext cx="2426298" cy="407836"/>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840811282"/>
      </p:ext>
    </p:extLst>
  </p:cSld>
  <p:clrMapOvr>
    <a:masterClrMapping/>
  </p:clrMapOvr>
</p:sld>
</file>

<file path=ppt/theme/theme1.xml><?xml version="1.0" encoding="utf-8"?>
<a:theme xmlns:a="http://schemas.openxmlformats.org/drawingml/2006/main" name="Laserfiche Theme">
  <a:themeElements>
    <a:clrScheme name="Laserfiche Theme 2022">
      <a:dk1>
        <a:srgbClr val="21282F"/>
      </a:dk1>
      <a:lt1>
        <a:srgbClr val="FFFFFF"/>
      </a:lt1>
      <a:dk2>
        <a:srgbClr val="083D66"/>
      </a:dk2>
      <a:lt2>
        <a:srgbClr val="F3F7F9"/>
      </a:lt2>
      <a:accent1>
        <a:srgbClr val="E35105"/>
      </a:accent1>
      <a:accent2>
        <a:srgbClr val="083C66"/>
      </a:accent2>
      <a:accent3>
        <a:srgbClr val="DDE5ED"/>
      </a:accent3>
      <a:accent4>
        <a:srgbClr val="00706C"/>
      </a:accent4>
      <a:accent5>
        <a:srgbClr val="E39A24"/>
      </a:accent5>
      <a:accent6>
        <a:srgbClr val="B60469"/>
      </a:accent6>
      <a:hlink>
        <a:srgbClr val="0066D4"/>
      </a:hlink>
      <a:folHlink>
        <a:srgbClr val="80A5BF"/>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mplate-case-study-one-sheet-2305" id="{5EA13CD2-D545-A941-A27C-5A33416D8D2B}" vid="{49FAAB03-0CF7-9E46-9189-E240081775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437860C65DBC6D429E02E31FAAF98C9B" ma:contentTypeVersion="18" ma:contentTypeDescription="Create a new document." ma:contentTypeScope="" ma:versionID="3e82f37c8349404928e1d965b04f1bd8">
  <xsd:schema xmlns:xsd="http://www.w3.org/2001/XMLSchema" xmlns:xs="http://www.w3.org/2001/XMLSchema" xmlns:p="http://schemas.microsoft.com/office/2006/metadata/properties" xmlns:ns2="76bc8f26-8d91-4f68-b952-e5b049acb6ef" xmlns:ns3="b39b09f5-cafc-4224-bad4-d14490fe18d1" targetNamespace="http://schemas.microsoft.com/office/2006/metadata/properties" ma:root="true" ma:fieldsID="a6ed40012759c4c650277585cfd47941" ns2:_="" ns3:_="">
    <xsd:import namespace="76bc8f26-8d91-4f68-b952-e5b049acb6ef"/>
    <xsd:import namespace="b39b09f5-cafc-4224-bad4-d14490fe18d1"/>
    <xsd:element name="properties">
      <xsd:complexType>
        <xsd:sequence>
          <xsd:element name="documentManagement">
            <xsd:complexType>
              <xsd:all>
                <xsd:element ref="ns2:SharedWithUsers" minOccurs="0"/>
                <xsd:element ref="ns2:SharedWithDetails" minOccurs="0"/>
                <xsd:element ref="ns3:Project_x0020_ID" minOccurs="0"/>
                <xsd:element ref="ns3:MediaServiceMetadata" minOccurs="0"/>
                <xsd:element ref="ns3:MediaServiceFastMetadata" minOccurs="0"/>
                <xsd:element ref="ns3:MediaServiceAutoTags" minOccurs="0"/>
                <xsd:element ref="ns3:MediaServiceDateTaken" minOccurs="0"/>
                <xsd:element ref="ns3:MediaServiceOCR" minOccurs="0"/>
                <xsd:element ref="ns3:MediaServiceEventHashCode" minOccurs="0"/>
                <xsd:element ref="ns3:MediaServiceGenerationTime"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bc8f26-8d91-4f68-b952-e5b049acb6ef" elementFormDefault="qualified">
    <xsd:import namespace="http://schemas.microsoft.com/office/2006/documentManagement/types"/>
    <xsd:import namespace="http://schemas.microsoft.com/office/infopath/2007/PartnerControls"/>
    <xsd:element name="SharedWithUsers" ma:index="4"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b39b09f5-cafc-4224-bad4-d14490fe18d1" elementFormDefault="qualified">
    <xsd:import namespace="http://schemas.microsoft.com/office/2006/documentManagement/types"/>
    <xsd:import namespace="http://schemas.microsoft.com/office/infopath/2007/PartnerControls"/>
    <xsd:element name="Project_x0020_ID" ma:index="6" nillable="true" ma:displayName="Project ID" ma:internalName="Project_x0020_ID" ma:readOnly="false">
      <xsd:simpleType>
        <xsd:restriction base="dms:Text">
          <xsd:maxLength value="255"/>
        </xsd:restriction>
      </xsd:simpleType>
    </xsd:element>
    <xsd:element name="MediaServiceMetadata" ma:index="7" nillable="true" ma:displayName="MediaServiceMetadata" ma:hidden="true" ma:internalName="MediaServiceMetadata" ma:readOnly="true">
      <xsd:simpleType>
        <xsd:restriction base="dms:Note"/>
      </xsd:simpleType>
    </xsd:element>
    <xsd:element name="MediaServiceFastMetadata" ma:index="8" nillable="true" ma:displayName="MediaServiceFastMetadata" ma:hidden="true" ma:internalName="MediaServiceFastMetadata" ma:readOnly="true">
      <xsd:simpleType>
        <xsd:restriction base="dms:Note"/>
      </xsd:simpleType>
    </xsd:element>
    <xsd:element name="MediaServiceAutoTags" ma:index="9" nillable="true" ma:displayName="Tags" ma:internalName="MediaServiceAutoTags" ma:readOnly="true">
      <xsd:simpleType>
        <xsd:restriction base="dms:Text"/>
      </xsd:simpleType>
    </xsd:element>
    <xsd:element name="MediaServiceDateTaken" ma:index="10" nillable="true" ma:displayName="MediaServiceDateTaken" ma:hidden="true" ma:internalName="MediaServiceDateTaken"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roject_x0020_ID xmlns="b39b09f5-cafc-4224-bad4-d14490fe18d1" xsi:nil="true"/>
  </documentManagement>
</p:properties>
</file>

<file path=customXml/itemProps1.xml><?xml version="1.0" encoding="utf-8"?>
<ds:datastoreItem xmlns:ds="http://schemas.openxmlformats.org/officeDocument/2006/customXml" ds:itemID="{BAAB7D8F-D153-4147-8604-E9F2BC8F457B}">
  <ds:schemaRefs>
    <ds:schemaRef ds:uri="http://schemas.microsoft.com/sharepoint/v3/contenttype/forms"/>
  </ds:schemaRefs>
</ds:datastoreItem>
</file>

<file path=customXml/itemProps2.xml><?xml version="1.0" encoding="utf-8"?>
<ds:datastoreItem xmlns:ds="http://schemas.openxmlformats.org/officeDocument/2006/customXml" ds:itemID="{DCCFE95A-F973-4BFE-B3EC-39D1A60A62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6bc8f26-8d91-4f68-b952-e5b049acb6ef"/>
    <ds:schemaRef ds:uri="b39b09f5-cafc-4224-bad4-d14490fe18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333D597-BDE7-4FF8-A836-6E50C3335523}">
  <ds:schemaRefs>
    <ds:schemaRef ds:uri="http://schemas.microsoft.com/office/2006/documentManagement/types"/>
    <ds:schemaRef ds:uri="http://www.w3.org/XML/1998/namespace"/>
    <ds:schemaRef ds:uri="http://schemas.microsoft.com/office/infopath/2007/PartnerControls"/>
    <ds:schemaRef ds:uri="76bc8f26-8d91-4f68-b952-e5b049acb6ef"/>
    <ds:schemaRef ds:uri="http://purl.org/dc/terms/"/>
    <ds:schemaRef ds:uri="http://schemas.openxmlformats.org/package/2006/metadata/core-properties"/>
    <ds:schemaRef ds:uri="b39b09f5-cafc-4224-bad4-d14490fe18d1"/>
    <ds:schemaRef ds:uri="http://schemas.microsoft.com/office/2006/metadata/properties"/>
    <ds:schemaRef ds:uri="http://purl.org/dc/dcmityp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Laserfiche Theme</Template>
  <TotalTime>535</TotalTime>
  <Words>241</Words>
  <Application>Microsoft Macintosh PowerPoint</Application>
  <PresentationFormat>Widescreen</PresentationFormat>
  <Paragraphs>10</Paragraphs>
  <Slides>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Heavy</vt:lpstr>
      <vt:lpstr>Franklin Gothic Medium</vt:lpstr>
      <vt:lpstr>Laserfiche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
  <cp:keywords/>
  <dc:description/>
  <cp:lastModifiedBy>Toyo Fukuda</cp:lastModifiedBy>
  <cp:revision>19</cp:revision>
  <dcterms:created xsi:type="dcterms:W3CDTF">2023-06-02T04:05:20Z</dcterms:created>
  <dcterms:modified xsi:type="dcterms:W3CDTF">2023-07-26T01:01:35Z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246ab784-c624-44f2-9cd8-ef442bda7f23</vt:lpwstr>
  </property>
  <property fmtid="{D5CDD505-2E9C-101B-9397-08002B2CF9AE}" pid="3" name="ContentTypeId">
    <vt:lpwstr>0x010100437860C65DBC6D429E02E31FAAF98C9B</vt:lpwstr>
  </property>
  <property fmtid="{D5CDD505-2E9C-101B-9397-08002B2CF9AE}" pid="4" name="MSIP_Label_f42aa342-8706-4288-bd11-ebb85995028c_Enabled">
    <vt:lpwstr>true</vt:lpwstr>
  </property>
  <property fmtid="{D5CDD505-2E9C-101B-9397-08002B2CF9AE}" pid="5" name="MSIP_Label_f42aa342-8706-4288-bd11-ebb85995028c_SetDate">
    <vt:lpwstr>2021-03-08T19:41:13Z</vt:lpwstr>
  </property>
  <property fmtid="{D5CDD505-2E9C-101B-9397-08002B2CF9AE}" pid="6" name="MSIP_Label_f42aa342-8706-4288-bd11-ebb85995028c_Method">
    <vt:lpwstr>Standard</vt:lpwstr>
  </property>
  <property fmtid="{D5CDD505-2E9C-101B-9397-08002B2CF9AE}" pid="7" name="MSIP_Label_f42aa342-8706-4288-bd11-ebb85995028c_Name">
    <vt:lpwstr>Internal</vt:lpwstr>
  </property>
  <property fmtid="{D5CDD505-2E9C-101B-9397-08002B2CF9AE}" pid="8" name="MSIP_Label_f42aa342-8706-4288-bd11-ebb85995028c_SiteId">
    <vt:lpwstr>72f988bf-86f1-41af-91ab-2d7cd011db47</vt:lpwstr>
  </property>
  <property fmtid="{D5CDD505-2E9C-101B-9397-08002B2CF9AE}" pid="9" name="MSIP_Label_f42aa342-8706-4288-bd11-ebb85995028c_ActionId">
    <vt:lpwstr>e58aa798-fc8a-413c-8e05-500419b74ff1</vt:lpwstr>
  </property>
  <property fmtid="{D5CDD505-2E9C-101B-9397-08002B2CF9AE}" pid="10" name="MSIP_Label_f42aa342-8706-4288-bd11-ebb85995028c_ContentBits">
    <vt:lpwstr>0</vt:lpwstr>
  </property>
</Properties>
</file>