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ona Lee" initials="YL" lastIdx="1" clrIdx="0">
    <p:extLst>
      <p:ext uri="{19B8F6BF-5375-455C-9EA6-DF929625EA0E}">
        <p15:presenceInfo xmlns:p15="http://schemas.microsoft.com/office/powerpoint/2012/main" userId="7f445ac4d1af5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05D"/>
    <a:srgbClr val="FFF9BF"/>
    <a:srgbClr val="ECECEC"/>
    <a:srgbClr val="FFFFFF"/>
    <a:srgbClr val="2E2B68"/>
    <a:srgbClr val="0C6F54"/>
    <a:srgbClr val="222930"/>
    <a:srgbClr val="F7FAFB"/>
    <a:srgbClr val="F8E2C0"/>
    <a:srgbClr val="FD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1" autoAdjust="0"/>
    <p:restoredTop sz="96327"/>
  </p:normalViewPr>
  <p:slideViewPr>
    <p:cSldViewPr snapToGrid="0">
      <p:cViewPr varScale="1">
        <p:scale>
          <a:sx n="126" d="100"/>
          <a:sy n="126" d="100"/>
        </p:scale>
        <p:origin x="156" y="216"/>
      </p:cViewPr>
      <p:guideLst/>
    </p:cSldViewPr>
  </p:slideViewPr>
  <p:notesTextViewPr>
    <p:cViewPr>
      <p:scale>
        <a:sx n="1" d="1"/>
        <a:sy n="1" d="1"/>
      </p:scale>
      <p:origin x="0" y="0"/>
    </p:cViewPr>
  </p:notesTextViewPr>
  <p:notesViewPr>
    <p:cSldViewPr snapToGrid="0">
      <p:cViewPr varScale="1">
        <p:scale>
          <a:sx n="104" d="100"/>
          <a:sy n="104" d="100"/>
        </p:scale>
        <p:origin x="18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55E4D-89D7-4AB3-AA4C-FD060A59E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9EF226-116B-4D1C-895C-9B6F657014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79CB49-0505-4733-81CC-4733A89D4B27}" type="datetimeFigureOut">
              <a:rPr lang="en-US" smtClean="0"/>
              <a:t>11/22/2023</a:t>
            </a:fld>
            <a:endParaRPr lang="en-US"/>
          </a:p>
        </p:txBody>
      </p:sp>
      <p:sp>
        <p:nvSpPr>
          <p:cNvPr id="4" name="Footer Placeholder 3">
            <a:extLst>
              <a:ext uri="{FF2B5EF4-FFF2-40B4-BE49-F238E27FC236}">
                <a16:creationId xmlns:a16="http://schemas.microsoft.com/office/drawing/2014/main" id="{EDDB9FD8-2F6F-4092-AFC7-3BE43A74B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AA2426-8A12-4374-9D83-F11C5F7C63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889510-F86A-4C1A-B88C-7F268A6233B7}" type="slidenum">
              <a:rPr lang="en-US" smtClean="0"/>
              <a:t>‹#›</a:t>
            </a:fld>
            <a:endParaRPr lang="en-US"/>
          </a:p>
        </p:txBody>
      </p:sp>
    </p:spTree>
    <p:extLst>
      <p:ext uri="{BB962C8B-B14F-4D97-AF65-F5344CB8AC3E}">
        <p14:creationId xmlns:p14="http://schemas.microsoft.com/office/powerpoint/2010/main" val="58011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0FF3D-C5D3-C34D-99FB-0F4BB95CD0B7}"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F23D-C1D2-2A4C-A3A3-31BA482E5D70}" type="slidenum">
              <a:rPr lang="en-US" smtClean="0"/>
              <a:t>‹#›</a:t>
            </a:fld>
            <a:endParaRPr lang="en-US"/>
          </a:p>
        </p:txBody>
      </p:sp>
    </p:spTree>
    <p:extLst>
      <p:ext uri="{BB962C8B-B14F-4D97-AF65-F5344CB8AC3E}">
        <p14:creationId xmlns:p14="http://schemas.microsoft.com/office/powerpoint/2010/main" val="28804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2F23D-C1D2-2A4C-A3A3-31BA482E5D70}" type="slidenum">
              <a:rPr lang="en-US" smtClean="0"/>
              <a:t>1</a:t>
            </a:fld>
            <a:endParaRPr lang="en-US"/>
          </a:p>
        </p:txBody>
      </p:sp>
    </p:spTree>
    <p:extLst>
      <p:ext uri="{BB962C8B-B14F-4D97-AF65-F5344CB8AC3E}">
        <p14:creationId xmlns:p14="http://schemas.microsoft.com/office/powerpoint/2010/main" val="148517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 with Header Only with No Background">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3048000" y="4762"/>
            <a:ext cx="5892229"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3" name="Picture Placeholder 4">
            <a:extLst>
              <a:ext uri="{FF2B5EF4-FFF2-40B4-BE49-F238E27FC236}">
                <a16:creationId xmlns:a16="http://schemas.microsoft.com/office/drawing/2014/main" id="{28804A25-7893-A097-3E35-CA7C513AB57C}"/>
              </a:ext>
            </a:extLst>
          </p:cNvPr>
          <p:cNvSpPr>
            <a:spLocks noGrp="1" noChangeAspect="1"/>
          </p:cNvSpPr>
          <p:nvPr>
            <p:ph type="pic" sz="quarter" idx="23" hasCustomPrompt="1"/>
          </p:nvPr>
        </p:nvSpPr>
        <p:spPr>
          <a:xfrm>
            <a:off x="304799" y="304800"/>
            <a:ext cx="2438399" cy="1619534"/>
          </a:xfrm>
          <a:prstGeom prst="rect">
            <a:avLst/>
          </a:prstGeom>
          <a:solidFill>
            <a:schemeClr val="bg1"/>
          </a:solidFill>
          <a:ln w="6350">
            <a:solidFill>
              <a:schemeClr val="tx1">
                <a:lumMod val="50000"/>
                <a:lumOff val="50000"/>
              </a:schemeClr>
            </a:solidFill>
          </a:ln>
        </p:spPr>
        <p:txBody>
          <a:bodyPr anchor="ctr"/>
          <a:lstStyle>
            <a:lvl1pPr marL="0" indent="0" algn="ctr">
              <a:buNone/>
              <a:defRPr sz="2400"/>
            </a:lvl1pPr>
          </a:lstStyle>
          <a:p>
            <a:r>
              <a:rPr lang="en-US" dirty="0"/>
              <a:t>PLACE CASE STUDY LOGO</a:t>
            </a:r>
          </a:p>
        </p:txBody>
      </p:sp>
      <p:sp>
        <p:nvSpPr>
          <p:cNvPr id="7" name="Rectangle 6">
            <a:extLst>
              <a:ext uri="{FF2B5EF4-FFF2-40B4-BE49-F238E27FC236}">
                <a16:creationId xmlns:a16="http://schemas.microsoft.com/office/drawing/2014/main" id="{5613827F-6135-3BBC-E3EB-40BE54BB00F0}"/>
              </a:ext>
            </a:extLst>
          </p:cNvPr>
          <p:cNvSpPr/>
          <p:nvPr userDrawn="1"/>
        </p:nvSpPr>
        <p:spPr>
          <a:xfrm>
            <a:off x="8940228" y="0"/>
            <a:ext cx="3251771" cy="322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0688D52-BBF0-0473-90DA-13327C92D5B9}"/>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16" name="TextBox 15">
            <a:extLst>
              <a:ext uri="{FF2B5EF4-FFF2-40B4-BE49-F238E27FC236}">
                <a16:creationId xmlns:a16="http://schemas.microsoft.com/office/drawing/2014/main" id="{93893DDA-CDD7-F619-9EF5-BBC168582408}"/>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18" name="TextBox 17">
            <a:extLst>
              <a:ext uri="{FF2B5EF4-FFF2-40B4-BE49-F238E27FC236}">
                <a16:creationId xmlns:a16="http://schemas.microsoft.com/office/drawing/2014/main" id="{64592BD9-1313-F743-8122-5C086041F329}"/>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2130359"/>
            <a:ext cx="2443162" cy="3913673"/>
          </a:xfrm>
          <a:prstGeom prst="rect">
            <a:avLst/>
          </a:prstGeom>
        </p:spPr>
        <p:txBody>
          <a:bodyPr lIns="0" tIns="0" rIns="0" bIns="0" anchor="b"/>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customer summary. Please bold customer,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2" name="Text Placeholder 31">
            <a:extLst>
              <a:ext uri="{FF2B5EF4-FFF2-40B4-BE49-F238E27FC236}">
                <a16:creationId xmlns:a16="http://schemas.microsoft.com/office/drawing/2014/main" id="{25F8601D-2473-9479-441A-CABDFBEFFE3B}"/>
              </a:ext>
            </a:extLst>
          </p:cNvPr>
          <p:cNvSpPr>
            <a:spLocks noGrp="1"/>
          </p:cNvSpPr>
          <p:nvPr>
            <p:ph type="body" sz="quarter" idx="31" hasCustomPrompt="1"/>
          </p:nvPr>
        </p:nvSpPr>
        <p:spPr>
          <a:xfrm>
            <a:off x="8940800" y="304800"/>
            <a:ext cx="2955047" cy="1941253"/>
          </a:xfrm>
          <a:prstGeom prst="rect">
            <a:avLst/>
          </a:prstGeom>
        </p:spPr>
        <p:txBody>
          <a:bodyPr lIns="0" tIns="0" rIns="0" bIns="0" anchor="ctr"/>
          <a:lstStyle>
            <a:lvl1pPr marL="174625" indent="-58738">
              <a:lnSpc>
                <a:spcPts val="1600"/>
              </a:lnSpc>
              <a:spcBef>
                <a:spcPts val="0"/>
              </a:spcBef>
              <a:spcAft>
                <a:spcPts val="400"/>
              </a:spcAft>
              <a:buNone/>
              <a:tabLst/>
              <a:defRPr sz="1200">
                <a:solidFill>
                  <a:schemeClr val="bg1"/>
                </a:solidFill>
              </a:defRPr>
            </a:lvl1pPr>
          </a:lstStyle>
          <a:p>
            <a:pPr lvl="0"/>
            <a:r>
              <a:rPr lang="en-US" dirty="0"/>
              <a:t>Click to edit quote style. It’s indented to accommodate for the quote marks.</a:t>
            </a:r>
          </a:p>
        </p:txBody>
      </p:sp>
      <p:sp>
        <p:nvSpPr>
          <p:cNvPr id="34" name="Text Placeholder 33">
            <a:extLst>
              <a:ext uri="{FF2B5EF4-FFF2-40B4-BE49-F238E27FC236}">
                <a16:creationId xmlns:a16="http://schemas.microsoft.com/office/drawing/2014/main" id="{7BBBFC27-C14E-C8F8-9F12-15B96D271E1E}"/>
              </a:ext>
            </a:extLst>
          </p:cNvPr>
          <p:cNvSpPr>
            <a:spLocks noGrp="1"/>
          </p:cNvSpPr>
          <p:nvPr>
            <p:ph type="body" sz="quarter" idx="32" hasCustomPrompt="1"/>
          </p:nvPr>
        </p:nvSpPr>
        <p:spPr>
          <a:xfrm>
            <a:off x="9144000" y="2422526"/>
            <a:ext cx="2743200" cy="587968"/>
          </a:xfrm>
          <a:prstGeom prst="rect">
            <a:avLst/>
          </a:prstGeom>
        </p:spPr>
        <p:txBody>
          <a:bodyPr lIns="0" tIns="0" rIns="0" bIns="0" anchor="b"/>
          <a:lstStyle>
            <a:lvl1pPr marL="0" indent="0">
              <a:lnSpc>
                <a:spcPts val="1600"/>
              </a:lnSpc>
              <a:spcBef>
                <a:spcPts val="0"/>
              </a:spcBef>
              <a:spcAft>
                <a:spcPts val="400"/>
              </a:spcAft>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(add EM dash) Click to add name, job role and organization</a:t>
            </a:r>
          </a:p>
        </p:txBody>
      </p:sp>
      <p:sp>
        <p:nvSpPr>
          <p:cNvPr id="4" name="Rounded Rectangle 3">
            <a:extLst>
              <a:ext uri="{FF2B5EF4-FFF2-40B4-BE49-F238E27FC236}">
                <a16:creationId xmlns:a16="http://schemas.microsoft.com/office/drawing/2014/main" id="{8F4C02DB-80FD-2B12-0629-A52D89E6604B}"/>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9C5DAE-AE15-0FF6-B2A4-D234D75D134B}"/>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Tree>
    <p:extLst>
      <p:ext uri="{BB962C8B-B14F-4D97-AF65-F5344CB8AC3E}">
        <p14:creationId xmlns:p14="http://schemas.microsoft.com/office/powerpoint/2010/main" val="5336129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E7CF-9359-37FB-6438-AE13C0300DD5}"/>
              </a:ext>
            </a:extLst>
          </p:cNvPr>
          <p:cNvSpPr/>
          <p:nvPr userDrawn="1"/>
        </p:nvSpPr>
        <p:spPr>
          <a:xfrm>
            <a:off x="0" y="0"/>
            <a:ext cx="3048000" cy="6853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95657B7-16B5-F36C-B29E-287CC5455D28}"/>
              </a:ext>
            </a:extLst>
          </p:cNvPr>
          <p:cNvCxnSpPr>
            <a:cxnSpLocks/>
          </p:cNvCxnSpPr>
          <p:nvPr userDrawn="1"/>
        </p:nvCxnSpPr>
        <p:spPr>
          <a:xfrm>
            <a:off x="3251200" y="6244604"/>
            <a:ext cx="8636000" cy="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4" name="Graphic 3">
            <a:extLst>
              <a:ext uri="{FF2B5EF4-FFF2-40B4-BE49-F238E27FC236}">
                <a16:creationId xmlns:a16="http://schemas.microsoft.com/office/drawing/2014/main" id="{F37C92C9-3552-67D5-1CA3-A7117CA264B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8471" y="6415150"/>
            <a:ext cx="1476089" cy="256712"/>
          </a:xfrm>
          <a:prstGeom prst="rect">
            <a:avLst/>
          </a:prstGeom>
        </p:spPr>
      </p:pic>
    </p:spTree>
    <p:extLst>
      <p:ext uri="{BB962C8B-B14F-4D97-AF65-F5344CB8AC3E}">
        <p14:creationId xmlns:p14="http://schemas.microsoft.com/office/powerpoint/2010/main" val="16246697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userDrawn="1">
          <p15:clr>
            <a:srgbClr val="F26B43"/>
          </p15:clr>
        </p15:guide>
        <p15:guide id="36" pos="7680" userDrawn="1">
          <p15:clr>
            <a:srgbClr val="F26B43"/>
          </p15:clr>
        </p15:guide>
        <p15:guide id="37" pos="192" userDrawn="1">
          <p15:clr>
            <a:srgbClr val="F26B43"/>
          </p15:clr>
        </p15:guide>
        <p15:guide id="38" pos="680" userDrawn="1">
          <p15:clr>
            <a:srgbClr val="F26B43"/>
          </p15:clr>
        </p15:guide>
        <p15:guide id="39" pos="808" userDrawn="1">
          <p15:clr>
            <a:srgbClr val="F26B43"/>
          </p15:clr>
        </p15:guide>
        <p15:guide id="40" pos="1304" userDrawn="1">
          <p15:clr>
            <a:srgbClr val="F26B43"/>
          </p15:clr>
        </p15:guide>
        <p15:guide id="41" pos="1432" userDrawn="1">
          <p15:clr>
            <a:srgbClr val="F26B43"/>
          </p15:clr>
        </p15:guide>
        <p15:guide id="42" pos="1920" userDrawn="1">
          <p15:clr>
            <a:srgbClr val="F26B43"/>
          </p15:clr>
        </p15:guide>
        <p15:guide id="43" pos="2048" userDrawn="1">
          <p15:clr>
            <a:srgbClr val="F26B43"/>
          </p15:clr>
        </p15:guide>
        <p15:guide id="44" pos="2536" userDrawn="1">
          <p15:clr>
            <a:srgbClr val="F26B43"/>
          </p15:clr>
        </p15:guide>
        <p15:guide id="45" pos="2664" userDrawn="1">
          <p15:clr>
            <a:srgbClr val="F26B43"/>
          </p15:clr>
        </p15:guide>
        <p15:guide id="46" pos="3160" userDrawn="1">
          <p15:clr>
            <a:srgbClr val="F26B43"/>
          </p15:clr>
        </p15:guide>
        <p15:guide id="47" pos="3288" userDrawn="1">
          <p15:clr>
            <a:srgbClr val="F26B43"/>
          </p15:clr>
        </p15:guide>
        <p15:guide id="48" pos="3776" userDrawn="1">
          <p15:clr>
            <a:srgbClr val="F26B43"/>
          </p15:clr>
        </p15:guide>
        <p15:guide id="49" pos="3904" userDrawn="1">
          <p15:clr>
            <a:srgbClr val="F26B43"/>
          </p15:clr>
        </p15:guide>
        <p15:guide id="50" pos="4392" userDrawn="1">
          <p15:clr>
            <a:srgbClr val="F26B43"/>
          </p15:clr>
        </p15:guide>
        <p15:guide id="51" pos="4520" userDrawn="1">
          <p15:clr>
            <a:srgbClr val="F26B43"/>
          </p15:clr>
        </p15:guide>
        <p15:guide id="52" pos="5016" userDrawn="1">
          <p15:clr>
            <a:srgbClr val="F26B43"/>
          </p15:clr>
        </p15:guide>
        <p15:guide id="53" pos="5144" userDrawn="1">
          <p15:clr>
            <a:srgbClr val="F26B43"/>
          </p15:clr>
        </p15:guide>
        <p15:guide id="54" pos="5632" userDrawn="1">
          <p15:clr>
            <a:srgbClr val="F26B43"/>
          </p15:clr>
        </p15:guide>
        <p15:guide id="55" pos="5760" userDrawn="1">
          <p15:clr>
            <a:srgbClr val="F26B43"/>
          </p15:clr>
        </p15:guide>
        <p15:guide id="56" pos="6248" userDrawn="1">
          <p15:clr>
            <a:srgbClr val="F26B43"/>
          </p15:clr>
        </p15:guide>
        <p15:guide id="57" pos="6376" userDrawn="1">
          <p15:clr>
            <a:srgbClr val="F26B43"/>
          </p15:clr>
        </p15:guide>
        <p15:guide id="58" pos="6872" userDrawn="1">
          <p15:clr>
            <a:srgbClr val="F26B43"/>
          </p15:clr>
        </p15:guide>
        <p15:guide id="59" pos="7000" userDrawn="1">
          <p15:clr>
            <a:srgbClr val="F26B43"/>
          </p15:clr>
        </p15:guide>
        <p15:guide id="60" pos="7488" userDrawn="1">
          <p15:clr>
            <a:srgbClr val="F26B43"/>
          </p15:clr>
        </p15:guide>
        <p15:guide id="61" orient="horz" userDrawn="1">
          <p15:clr>
            <a:srgbClr val="F26B43"/>
          </p15:clr>
        </p15:guide>
        <p15:guide id="62" orient="horz" pos="4320" userDrawn="1">
          <p15:clr>
            <a:srgbClr val="F26B43"/>
          </p15:clr>
        </p15:guide>
        <p15:guide id="63" orient="horz" pos="192" userDrawn="1">
          <p15:clr>
            <a:srgbClr val="F26B43"/>
          </p15:clr>
        </p15:guide>
        <p15:guide id="64" orient="horz" pos="4124" userDrawn="1">
          <p15:clr>
            <a:srgbClr val="F26B43"/>
          </p15:clr>
        </p15:guide>
        <p15:guide id="65" orient="horz" pos="4061" userDrawn="1">
          <p15:clr>
            <a:srgbClr val="FBAE40"/>
          </p15:clr>
        </p15:guide>
        <p15:guide id="66" pos="3840" userDrawn="1">
          <p15:clr>
            <a:srgbClr val="5ACBF0"/>
          </p15:clr>
        </p15:guide>
        <p15:guide id="67" orient="horz" pos="2160" userDrawn="1">
          <p15:clr>
            <a:srgbClr val="5ACBF0"/>
          </p15:clr>
        </p15:guide>
        <p15:guide id="68" pos="264" userDrawn="1">
          <p15:clr>
            <a:srgbClr val="FBAE4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laserfiche.com/products/document-and-records-management/?utm_source=case-study&amp;utm_medium=presentation&amp;utm_campaign=k-12" TargetMode="External"/><Relationship Id="rId7" Type="http://schemas.openxmlformats.org/officeDocument/2006/relationships/hyperlink" Target="https://www.laserfiche.com/resources/customer-stories/greenbush/?utm_source=case-study&amp;utm_medium=presentation&amp;utm_campaign=k-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laserfiche.com/products/process-automation/?utm_source=case-study&amp;utm_medium=presentation&amp;utm_campaign=k-12" TargetMode="External"/><Relationship Id="rId5" Type="http://schemas.openxmlformats.org/officeDocument/2006/relationships/hyperlink" Target="https://www.laserfiche.com/products/intelligent-data-capture/?utm_source=case-study&amp;utm_medium=presentation&amp;utm_campaign=k-12" TargetMode="External"/><Relationship Id="rId4" Type="http://schemas.openxmlformats.org/officeDocument/2006/relationships/hyperlink" Target="https://www.laserfiche.com/products/information-governance/?utm_source=case-study&amp;utm_medium=presentation&amp;utm_campaign=k-12" TargetMode="Externa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CE6CD887-CF88-9ABF-BC68-F9902ACF8760}"/>
              </a:ext>
            </a:extLst>
          </p:cNvPr>
          <p:cNvSpPr>
            <a:spLocks noGrp="1"/>
          </p:cNvSpPr>
          <p:nvPr>
            <p:ph type="body" sz="quarter" idx="27"/>
          </p:nvPr>
        </p:nvSpPr>
        <p:spPr/>
        <p:txBody>
          <a:bodyPr/>
          <a:lstStyle/>
          <a:p>
            <a:r>
              <a:rPr lang="en-US" b="1" dirty="0"/>
              <a:t>Customer:</a:t>
            </a:r>
            <a:br>
              <a:rPr lang="en-US" dirty="0"/>
            </a:br>
            <a:r>
              <a:rPr lang="en-US" dirty="0"/>
              <a:t>Southeast Kansas Education Service Center - Greenbush</a:t>
            </a:r>
          </a:p>
          <a:p>
            <a:r>
              <a:rPr lang="en-US" b="1" dirty="0"/>
              <a:t>Industry:</a:t>
            </a:r>
            <a:br>
              <a:rPr lang="en-US" dirty="0"/>
            </a:br>
            <a:r>
              <a:rPr lang="en-US" dirty="0"/>
              <a:t>Education and Community Support</a:t>
            </a:r>
          </a:p>
          <a:p>
            <a:r>
              <a:rPr lang="en-US" b="1" dirty="0"/>
              <a:t>Size:</a:t>
            </a:r>
            <a:br>
              <a:rPr lang="en-US" dirty="0"/>
            </a:br>
            <a:r>
              <a:rPr lang="en-US" dirty="0"/>
              <a:t>450 employees</a:t>
            </a:r>
          </a:p>
          <a:p>
            <a:r>
              <a:rPr lang="en-US" b="1" dirty="0"/>
              <a:t>Country:</a:t>
            </a:r>
            <a:br>
              <a:rPr lang="en-US" dirty="0"/>
            </a:br>
            <a:r>
              <a:rPr lang="en-US" dirty="0"/>
              <a:t>United States</a:t>
            </a:r>
          </a:p>
          <a:p>
            <a:r>
              <a:rPr lang="en-US" b="1" dirty="0"/>
              <a:t>Products and Services:</a:t>
            </a:r>
          </a:p>
          <a:p>
            <a:pPr marL="171450" indent="-171450">
              <a:buFont typeface="Arial" panose="020B0604020202020204" pitchFamily="34" charset="0"/>
              <a:buChar char="•"/>
            </a:pPr>
            <a:r>
              <a:rPr lang="en-US" dirty="0">
                <a:hlinkClick r:id="rId3"/>
              </a:rPr>
              <a:t>Document and Records Management</a:t>
            </a:r>
            <a:endParaRPr lang="en-US" dirty="0"/>
          </a:p>
          <a:p>
            <a:pPr marL="171450" indent="-171450">
              <a:buFont typeface="Arial" panose="020B0604020202020204" pitchFamily="34" charset="0"/>
              <a:buChar char="•"/>
            </a:pPr>
            <a:r>
              <a:rPr lang="en-US" dirty="0">
                <a:hlinkClick r:id="rId4"/>
              </a:rPr>
              <a:t>Information Governance</a:t>
            </a:r>
            <a:endParaRPr lang="en-US" dirty="0"/>
          </a:p>
          <a:p>
            <a:pPr marL="171450" indent="-171450">
              <a:buFont typeface="Arial" panose="020B0604020202020204" pitchFamily="34" charset="0"/>
              <a:buChar char="•"/>
            </a:pPr>
            <a:r>
              <a:rPr lang="en-US" dirty="0">
                <a:hlinkClick r:id="rId5"/>
              </a:rPr>
              <a:t>Intelligent Data Capture</a:t>
            </a:r>
            <a:endParaRPr lang="en-US" dirty="0"/>
          </a:p>
          <a:p>
            <a:pPr marL="171450" indent="-171450">
              <a:buFont typeface="Arial" panose="020B0604020202020204" pitchFamily="34" charset="0"/>
              <a:buChar char="•"/>
            </a:pPr>
            <a:r>
              <a:rPr lang="en-US" dirty="0">
                <a:hlinkClick r:id="rId6"/>
              </a:rPr>
              <a:t>Process Automation</a:t>
            </a:r>
            <a:endParaRPr lang="nn-NO" dirty="0"/>
          </a:p>
        </p:txBody>
      </p:sp>
      <p:sp>
        <p:nvSpPr>
          <p:cNvPr id="29" name="Text Placeholder 28">
            <a:extLst>
              <a:ext uri="{FF2B5EF4-FFF2-40B4-BE49-F238E27FC236}">
                <a16:creationId xmlns:a16="http://schemas.microsoft.com/office/drawing/2014/main" id="{0CE3811D-E641-8A3C-0922-7EDB5107C6D1}"/>
              </a:ext>
            </a:extLst>
          </p:cNvPr>
          <p:cNvSpPr>
            <a:spLocks noGrp="1"/>
          </p:cNvSpPr>
          <p:nvPr>
            <p:ph type="body" sz="quarter" idx="28"/>
          </p:nvPr>
        </p:nvSpPr>
        <p:spPr/>
        <p:txBody>
          <a:bodyPr/>
          <a:lstStyle/>
          <a:p>
            <a:r>
              <a:rPr lang="en-US" dirty="0"/>
              <a:t>Greenbush’s online storage and file-sharing system was complex and lacked searchability, frustrating Greenbush’s Medicaid billing employees and school districts, who found it difficult to navigate.</a:t>
            </a:r>
          </a:p>
        </p:txBody>
      </p:sp>
      <p:sp>
        <p:nvSpPr>
          <p:cNvPr id="30" name="Text Placeholder 29">
            <a:extLst>
              <a:ext uri="{FF2B5EF4-FFF2-40B4-BE49-F238E27FC236}">
                <a16:creationId xmlns:a16="http://schemas.microsoft.com/office/drawing/2014/main" id="{158E797E-F56C-A236-3CFB-CE2F29416B0D}"/>
              </a:ext>
            </a:extLst>
          </p:cNvPr>
          <p:cNvSpPr>
            <a:spLocks noGrp="1"/>
          </p:cNvSpPr>
          <p:nvPr>
            <p:ph type="body" sz="quarter" idx="29"/>
          </p:nvPr>
        </p:nvSpPr>
        <p:spPr>
          <a:xfrm>
            <a:off x="6197029" y="3645273"/>
            <a:ext cx="2401739" cy="2398759"/>
          </a:xfrm>
        </p:spPr>
        <p:txBody>
          <a:bodyPr/>
          <a:lstStyle/>
          <a:p>
            <a:r>
              <a:rPr lang="en-US" dirty="0"/>
              <a:t>The Greenbush Medicaid billing team reimagined its information gathering process by replacing its BAA Compliant Google Drive with Laserfiche. Laserfiche Forms are used to collect information from districts and automatically route and classify information for recordkeeping and processing.</a:t>
            </a:r>
          </a:p>
        </p:txBody>
      </p:sp>
      <p:sp>
        <p:nvSpPr>
          <p:cNvPr id="31" name="Text Placeholder 30">
            <a:extLst>
              <a:ext uri="{FF2B5EF4-FFF2-40B4-BE49-F238E27FC236}">
                <a16:creationId xmlns:a16="http://schemas.microsoft.com/office/drawing/2014/main" id="{F8C1AA74-3E33-F5CA-B4EB-21846BD89160}"/>
              </a:ext>
            </a:extLst>
          </p:cNvPr>
          <p:cNvSpPr>
            <a:spLocks noGrp="1"/>
          </p:cNvSpPr>
          <p:nvPr>
            <p:ph type="body" sz="quarter" idx="30"/>
          </p:nvPr>
        </p:nvSpPr>
        <p:spPr/>
        <p:txBody>
          <a:bodyPr/>
          <a:lstStyle/>
          <a:p>
            <a:r>
              <a:rPr lang="en-US" dirty="0"/>
              <a:t>Laserfiche streamlined collaboration between the school districts and Greenbush’s Medicaid and business office, increasing accuracy and transparency, while reclaiming time for staff to focus on what matters: serving students and their families. </a:t>
            </a:r>
          </a:p>
        </p:txBody>
      </p:sp>
      <p:sp>
        <p:nvSpPr>
          <p:cNvPr id="32" name="Text Placeholder 31">
            <a:extLst>
              <a:ext uri="{FF2B5EF4-FFF2-40B4-BE49-F238E27FC236}">
                <a16:creationId xmlns:a16="http://schemas.microsoft.com/office/drawing/2014/main" id="{4DDC82AB-75B6-2952-5BB8-2119C5986C14}"/>
              </a:ext>
            </a:extLst>
          </p:cNvPr>
          <p:cNvSpPr>
            <a:spLocks noGrp="1"/>
          </p:cNvSpPr>
          <p:nvPr>
            <p:ph type="body" sz="quarter" idx="31"/>
          </p:nvPr>
        </p:nvSpPr>
        <p:spPr>
          <a:xfrm>
            <a:off x="8940229" y="465720"/>
            <a:ext cx="2955047" cy="1401700"/>
          </a:xfrm>
        </p:spPr>
        <p:txBody>
          <a:bodyPr/>
          <a:lstStyle/>
          <a:p>
            <a:r>
              <a:rPr lang="en-US" dirty="0"/>
              <a:t>“Laserfiche alleviates the time stress on front line staff who are actually out working one-on-one with families, driving house to house. They’re going to claw back that paper administrating and be able to have time to better serve families and children. That’s the opportunity that Laserfiche provides.” </a:t>
            </a:r>
          </a:p>
        </p:txBody>
      </p:sp>
      <p:sp>
        <p:nvSpPr>
          <p:cNvPr id="33" name="Text Placeholder 32">
            <a:extLst>
              <a:ext uri="{FF2B5EF4-FFF2-40B4-BE49-F238E27FC236}">
                <a16:creationId xmlns:a16="http://schemas.microsoft.com/office/drawing/2014/main" id="{8208CFDE-A959-2EA3-4E89-55694EDB3315}"/>
              </a:ext>
            </a:extLst>
          </p:cNvPr>
          <p:cNvSpPr>
            <a:spLocks noGrp="1"/>
          </p:cNvSpPr>
          <p:nvPr>
            <p:ph type="body" sz="quarter" idx="32"/>
          </p:nvPr>
        </p:nvSpPr>
        <p:spPr>
          <a:xfrm>
            <a:off x="9143428" y="2043893"/>
            <a:ext cx="2652329" cy="744744"/>
          </a:xfrm>
        </p:spPr>
        <p:txBody>
          <a:bodyPr/>
          <a:lstStyle/>
          <a:p>
            <a:r>
              <a:rPr lang="en-US" dirty="0"/>
              <a:t>— Marlene Willis, Project Manager and Coordinator of Medicaid Billing, Southeast Kansas Education Service Center – Greenbush</a:t>
            </a:r>
          </a:p>
        </p:txBody>
      </p:sp>
      <p:sp>
        <p:nvSpPr>
          <p:cNvPr id="2" name="Rounded Rectangle 1">
            <a:hlinkClick r:id="rId7"/>
            <a:extLst>
              <a:ext uri="{FF2B5EF4-FFF2-40B4-BE49-F238E27FC236}">
                <a16:creationId xmlns:a16="http://schemas.microsoft.com/office/drawing/2014/main" id="{2B766E24-6DD1-DFE5-BB79-3B324202C0C1}"/>
              </a:ext>
            </a:extLst>
          </p:cNvPr>
          <p:cNvSpPr/>
          <p:nvPr/>
        </p:nvSpPr>
        <p:spPr>
          <a:xfrm>
            <a:off x="316900" y="6244604"/>
            <a:ext cx="2426298" cy="407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logo for a company&#10;&#10;Description automatically generated">
            <a:extLst>
              <a:ext uri="{FF2B5EF4-FFF2-40B4-BE49-F238E27FC236}">
                <a16:creationId xmlns:a16="http://schemas.microsoft.com/office/drawing/2014/main" id="{DA0114EB-9838-77BF-5770-4B1F30A8DD26}"/>
              </a:ext>
            </a:extLst>
          </p:cNvPr>
          <p:cNvPicPr>
            <a:picLocks noGrp="1" noChangeAspect="1"/>
          </p:cNvPicPr>
          <p:nvPr>
            <p:ph type="pic" sz="quarter" idx="23"/>
          </p:nvPr>
        </p:nvPicPr>
        <p:blipFill>
          <a:blip r:embed="rId8" cstate="screen">
            <a:extLst>
              <a:ext uri="{28A0092B-C50C-407E-A947-70E740481C1C}">
                <a14:useLocalDpi xmlns:a14="http://schemas.microsoft.com/office/drawing/2010/main"/>
              </a:ext>
            </a:extLst>
          </a:blip>
          <a:srcRect/>
          <a:stretch>
            <a:fillRect/>
          </a:stretch>
        </p:blipFill>
        <p:spPr/>
      </p:pic>
      <p:pic>
        <p:nvPicPr>
          <p:cNvPr id="12" name="Picture Placeholder 11" descr="A person sitting at a desk using a computer&#10;&#10;Description automatically generated">
            <a:extLst>
              <a:ext uri="{FF2B5EF4-FFF2-40B4-BE49-F238E27FC236}">
                <a16:creationId xmlns:a16="http://schemas.microsoft.com/office/drawing/2014/main" id="{D053104B-9BFD-3B97-2230-074444465BAC}"/>
              </a:ext>
            </a:extLst>
          </p:cNvPr>
          <p:cNvPicPr>
            <a:picLocks noGrp="1" noChangeAspect="1"/>
          </p:cNvPicPr>
          <p:nvPr>
            <p:ph type="pic" sz="quarter" idx="24"/>
          </p:nvPr>
        </p:nvPicPr>
        <p:blipFill rotWithShape="1">
          <a:blip r:embed="rId9">
            <a:extLst>
              <a:ext uri="{28A0092B-C50C-407E-A947-70E740481C1C}">
                <a14:useLocalDpi xmlns:a14="http://schemas.microsoft.com/office/drawing/2010/main" val="0"/>
              </a:ext>
            </a:extLst>
          </a:blip>
          <a:srcRect t="1137" b="16953"/>
          <a:stretch/>
        </p:blipFill>
        <p:spPr>
          <a:xfrm>
            <a:off x="3048000" y="4762"/>
            <a:ext cx="5892229" cy="3217862"/>
          </a:xfrm>
        </p:spPr>
      </p:pic>
    </p:spTree>
    <p:extLst>
      <p:ext uri="{BB962C8B-B14F-4D97-AF65-F5344CB8AC3E}">
        <p14:creationId xmlns:p14="http://schemas.microsoft.com/office/powerpoint/2010/main" val="582958289"/>
      </p:ext>
    </p:extLst>
  </p:cSld>
  <p:clrMapOvr>
    <a:masterClrMapping/>
  </p:clrMapOvr>
</p:sld>
</file>

<file path=ppt/theme/theme1.xml><?xml version="1.0" encoding="utf-8"?>
<a:theme xmlns:a="http://schemas.openxmlformats.org/drawingml/2006/main" name="Laserfiche Theme">
  <a:themeElements>
    <a:clrScheme name="Laserfiche Theme 2022">
      <a:dk1>
        <a:srgbClr val="21282F"/>
      </a:dk1>
      <a:lt1>
        <a:srgbClr val="FFFFFF"/>
      </a:lt1>
      <a:dk2>
        <a:srgbClr val="083D66"/>
      </a:dk2>
      <a:lt2>
        <a:srgbClr val="F3F7F9"/>
      </a:lt2>
      <a:accent1>
        <a:srgbClr val="E35105"/>
      </a:accent1>
      <a:accent2>
        <a:srgbClr val="083C66"/>
      </a:accent2>
      <a:accent3>
        <a:srgbClr val="DDE5ED"/>
      </a:accent3>
      <a:accent4>
        <a:srgbClr val="00706C"/>
      </a:accent4>
      <a:accent5>
        <a:srgbClr val="E39A24"/>
      </a:accent5>
      <a:accent6>
        <a:srgbClr val="B60469"/>
      </a:accent6>
      <a:hlink>
        <a:srgbClr val="0066D4"/>
      </a:hlink>
      <a:folHlink>
        <a:srgbClr val="80A5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ase-study-one-sheet-2305" id="{5EA13CD2-D545-A941-A27C-5A33416D8D2B}" vid="{49FAAB03-0CF7-9E46-9189-E24008177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860C65DBC6D429E02E31FAAF98C9B" ma:contentTypeVersion="18" ma:contentTypeDescription="Create a new document." ma:contentTypeScope="" ma:versionID="3e82f37c8349404928e1d965b04f1bd8">
  <xsd:schema xmlns:xsd="http://www.w3.org/2001/XMLSchema" xmlns:xs="http://www.w3.org/2001/XMLSchema" xmlns:p="http://schemas.microsoft.com/office/2006/metadata/properties" xmlns:ns2="76bc8f26-8d91-4f68-b952-e5b049acb6ef" xmlns:ns3="b39b09f5-cafc-4224-bad4-d14490fe18d1" targetNamespace="http://schemas.microsoft.com/office/2006/metadata/properties" ma:root="true" ma:fieldsID="a6ed40012759c4c650277585cfd47941" ns2:_="" ns3:_="">
    <xsd:import namespace="76bc8f26-8d91-4f68-b952-e5b049acb6ef"/>
    <xsd:import namespace="b39b09f5-cafc-4224-bad4-d14490fe18d1"/>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c8f26-8d91-4f68-b952-e5b049acb6ef"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9b09f5-cafc-4224-bad4-d14490fe18d1" elementFormDefault="qualified">
    <xsd:import namespace="http://schemas.microsoft.com/office/2006/documentManagement/types"/>
    <xsd:import namespace="http://schemas.microsoft.com/office/infopath/2007/PartnerControls"/>
    <xsd:element name="Project_x0020_ID" ma:index="6" nillable="true" ma:displayName="Project ID" ma:internalName="Project_x0020_ID" ma:readOnly="false">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ject_x0020_ID xmlns="b39b09f5-cafc-4224-bad4-d14490fe18d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FE95A-F973-4BFE-B3EC-39D1A60A6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c8f26-8d91-4f68-b952-e5b049acb6ef"/>
    <ds:schemaRef ds:uri="b39b09f5-cafc-4224-bad4-d14490fe1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33D597-BDE7-4FF8-A836-6E50C3335523}">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b39b09f5-cafc-4224-bad4-d14490fe18d1"/>
    <ds:schemaRef ds:uri="http://www.w3.org/XML/1998/namespace"/>
    <ds:schemaRef ds:uri="http://purl.org/dc/terms/"/>
    <ds:schemaRef ds:uri="http://schemas.microsoft.com/office/2006/documentManagement/types"/>
    <ds:schemaRef ds:uri="http://purl.org/dc/dcmitype/"/>
    <ds:schemaRef ds:uri="76bc8f26-8d91-4f68-b952-e5b049acb6ef"/>
  </ds:schemaRefs>
</ds:datastoreItem>
</file>

<file path=customXml/itemProps3.xml><?xml version="1.0" encoding="utf-8"?>
<ds:datastoreItem xmlns:ds="http://schemas.openxmlformats.org/officeDocument/2006/customXml" ds:itemID="{BAAB7D8F-D153-4147-8604-E9F2BC8F45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Laserfiche Theme</Template>
  <TotalTime>198</TotalTime>
  <Words>218</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Franklin Gothic Heavy</vt:lpstr>
      <vt:lpstr>Laserfiche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Linda Domingo</cp:lastModifiedBy>
  <cp:revision>22</cp:revision>
  <dcterms:created xsi:type="dcterms:W3CDTF">2023-11-20T03:01:10Z</dcterms:created>
  <dcterms:modified xsi:type="dcterms:W3CDTF">2023-11-22T23:29:09Z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246ab784-c624-44f2-9cd8-ef442bda7f23</vt:lpwstr>
  </property>
  <property fmtid="{D5CDD505-2E9C-101B-9397-08002B2CF9AE}" pid="3" name="ContentTypeId">
    <vt:lpwstr>0x010100437860C65DBC6D429E02E31FAAF98C9B</vt:lpwstr>
  </property>
  <property fmtid="{D5CDD505-2E9C-101B-9397-08002B2CF9AE}" pid="4" name="MSIP_Label_f42aa342-8706-4288-bd11-ebb85995028c_Enabled">
    <vt:lpwstr>true</vt:lpwstr>
  </property>
  <property fmtid="{D5CDD505-2E9C-101B-9397-08002B2CF9AE}" pid="5" name="MSIP_Label_f42aa342-8706-4288-bd11-ebb85995028c_SetDate">
    <vt:lpwstr>2021-03-08T19:41:13Z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e58aa798-fc8a-413c-8e05-500419b74ff1</vt:lpwstr>
  </property>
  <property fmtid="{D5CDD505-2E9C-101B-9397-08002B2CF9AE}" pid="10" name="MSIP_Label_f42aa342-8706-4288-bd11-ebb85995028c_ContentBits">
    <vt:lpwstr>0</vt:lpwstr>
  </property>
</Properties>
</file>