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ona Lee" initials="YL" lastIdx="1" clrIdx="0">
    <p:extLst>
      <p:ext uri="{19B8F6BF-5375-455C-9EA6-DF929625EA0E}">
        <p15:presenceInfo xmlns:p15="http://schemas.microsoft.com/office/powerpoint/2012/main" userId="7f445ac4d1af5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05D"/>
    <a:srgbClr val="FFF9BF"/>
    <a:srgbClr val="ECECEC"/>
    <a:srgbClr val="FFFFFF"/>
    <a:srgbClr val="2E2B68"/>
    <a:srgbClr val="0C6F54"/>
    <a:srgbClr val="222930"/>
    <a:srgbClr val="F7FAFB"/>
    <a:srgbClr val="F8E2C0"/>
    <a:srgbClr val="FD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327"/>
  </p:normalViewPr>
  <p:slideViewPr>
    <p:cSldViewPr snapToGrid="0">
      <p:cViewPr varScale="1">
        <p:scale>
          <a:sx n="124" d="100"/>
          <a:sy n="124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18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55E4D-89D7-4AB3-AA4C-FD060A59E4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EF226-116B-4D1C-895C-9B6F65701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CB49-0505-4733-81CC-4733A89D4B27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B9FD8-2F6F-4092-AFC7-3BE43A74B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A2426-8A12-4374-9D83-F11C5F7C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9510-F86A-4C1A-B88C-7F268A62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0FF3D-C5D3-C34D-99FB-0F4BB95CD0B7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F23D-C1D2-2A4C-A3A3-31BA482E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97028" y="4762"/>
            <a:ext cx="5994971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8804A25-7893-A097-3E35-CA7C513AB57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4799" y="304800"/>
            <a:ext cx="2438399" cy="16195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PLACE CASE STUDY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3827F-6135-3BBC-E3EB-40BE54BB00F0}"/>
              </a:ext>
            </a:extLst>
          </p:cNvPr>
          <p:cNvSpPr/>
          <p:nvPr userDrawn="1"/>
        </p:nvSpPr>
        <p:spPr>
          <a:xfrm>
            <a:off x="3048001" y="0"/>
            <a:ext cx="3149600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2130358"/>
            <a:ext cx="2443162" cy="391367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customer summary. Please bold customer,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806026-35DF-802D-07DA-F89E4F7647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1" y="304800"/>
            <a:ext cx="2743200" cy="2647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case study headline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B093BE-D4C1-9B77-030D-83ED3D3CE51F}"/>
              </a:ext>
            </a:extLst>
          </p:cNvPr>
          <p:cNvSpPr/>
          <p:nvPr userDrawn="1"/>
        </p:nvSpPr>
        <p:spPr>
          <a:xfrm>
            <a:off x="316900" y="6244604"/>
            <a:ext cx="2426298" cy="407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4D714-2422-6122-AC56-23A367C639A1}"/>
              </a:ext>
            </a:extLst>
          </p:cNvPr>
          <p:cNvSpPr txBox="1"/>
          <p:nvPr userDrawn="1"/>
        </p:nvSpPr>
        <p:spPr>
          <a:xfrm>
            <a:off x="316900" y="6310022"/>
            <a:ext cx="242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Read the full story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FD913-7B96-8E5D-605C-AF1062618974}"/>
              </a:ext>
            </a:extLst>
          </p:cNvPr>
          <p:cNvSpPr txBox="1"/>
          <p:nvPr userDrawn="1"/>
        </p:nvSpPr>
        <p:spPr>
          <a:xfrm>
            <a:off x="3251200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FA12F-A868-8C9A-C62E-5A45FD91523F}"/>
              </a:ext>
            </a:extLst>
          </p:cNvPr>
          <p:cNvSpPr txBox="1"/>
          <p:nvPr userDrawn="1"/>
        </p:nvSpPr>
        <p:spPr>
          <a:xfrm>
            <a:off x="6197028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C40E4-39DD-832D-08C7-737DC7F10837}"/>
              </a:ext>
            </a:extLst>
          </p:cNvPr>
          <p:cNvSpPr txBox="1"/>
          <p:nvPr userDrawn="1"/>
        </p:nvSpPr>
        <p:spPr>
          <a:xfrm>
            <a:off x="9148425" y="341102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1" i="0" dirty="0">
                <a:solidFill>
                  <a:schemeClr val="tx2"/>
                </a:solidFill>
                <a:latin typeface="Franklin Gothic Heavy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</p:spTree>
    <p:extLst>
      <p:ext uri="{BB962C8B-B14F-4D97-AF65-F5344CB8AC3E}">
        <p14:creationId xmlns:p14="http://schemas.microsoft.com/office/powerpoint/2010/main" val="34088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07E7CF-9359-37FB-6438-AE13C0300DD5}"/>
              </a:ext>
            </a:extLst>
          </p:cNvPr>
          <p:cNvSpPr/>
          <p:nvPr userDrawn="1"/>
        </p:nvSpPr>
        <p:spPr>
          <a:xfrm>
            <a:off x="0" y="0"/>
            <a:ext cx="3048000" cy="6853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5657B7-16B5-F36C-B29E-287CC5455D28}"/>
              </a:ext>
            </a:extLst>
          </p:cNvPr>
          <p:cNvCxnSpPr>
            <a:cxnSpLocks/>
          </p:cNvCxnSpPr>
          <p:nvPr userDrawn="1"/>
        </p:nvCxnSpPr>
        <p:spPr>
          <a:xfrm>
            <a:off x="3251200" y="6244604"/>
            <a:ext cx="863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F37C92C9-3552-67D5-1CA3-A7117CA264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8471" y="6415150"/>
            <a:ext cx="1476089" cy="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5" userDrawn="1">
          <p15:clr>
            <a:srgbClr val="F26B43"/>
          </p15:clr>
        </p15:guide>
        <p15:guide id="36" pos="7680" userDrawn="1">
          <p15:clr>
            <a:srgbClr val="F26B43"/>
          </p15:clr>
        </p15:guide>
        <p15:guide id="37" pos="192" userDrawn="1">
          <p15:clr>
            <a:srgbClr val="F26B43"/>
          </p15:clr>
        </p15:guide>
        <p15:guide id="38" pos="680" userDrawn="1">
          <p15:clr>
            <a:srgbClr val="F26B43"/>
          </p15:clr>
        </p15:guide>
        <p15:guide id="39" pos="808" userDrawn="1">
          <p15:clr>
            <a:srgbClr val="F26B43"/>
          </p15:clr>
        </p15:guide>
        <p15:guide id="40" pos="1304" userDrawn="1">
          <p15:clr>
            <a:srgbClr val="F26B43"/>
          </p15:clr>
        </p15:guide>
        <p15:guide id="41" pos="1432" userDrawn="1">
          <p15:clr>
            <a:srgbClr val="F26B43"/>
          </p15:clr>
        </p15:guide>
        <p15:guide id="42" pos="1920" userDrawn="1">
          <p15:clr>
            <a:srgbClr val="F26B43"/>
          </p15:clr>
        </p15:guide>
        <p15:guide id="43" pos="2048" userDrawn="1">
          <p15:clr>
            <a:srgbClr val="F26B43"/>
          </p15:clr>
        </p15:guide>
        <p15:guide id="44" pos="2536" userDrawn="1">
          <p15:clr>
            <a:srgbClr val="F26B43"/>
          </p15:clr>
        </p15:guide>
        <p15:guide id="45" pos="2664" userDrawn="1">
          <p15:clr>
            <a:srgbClr val="F26B43"/>
          </p15:clr>
        </p15:guide>
        <p15:guide id="46" pos="3160" userDrawn="1">
          <p15:clr>
            <a:srgbClr val="F26B43"/>
          </p15:clr>
        </p15:guide>
        <p15:guide id="47" pos="3288" userDrawn="1">
          <p15:clr>
            <a:srgbClr val="F26B43"/>
          </p15:clr>
        </p15:guide>
        <p15:guide id="48" pos="3776" userDrawn="1">
          <p15:clr>
            <a:srgbClr val="F26B43"/>
          </p15:clr>
        </p15:guide>
        <p15:guide id="49" pos="3904" userDrawn="1">
          <p15:clr>
            <a:srgbClr val="F26B43"/>
          </p15:clr>
        </p15:guide>
        <p15:guide id="50" pos="4392" userDrawn="1">
          <p15:clr>
            <a:srgbClr val="F26B43"/>
          </p15:clr>
        </p15:guide>
        <p15:guide id="51" pos="4520" userDrawn="1">
          <p15:clr>
            <a:srgbClr val="F26B43"/>
          </p15:clr>
        </p15:guide>
        <p15:guide id="52" pos="5016" userDrawn="1">
          <p15:clr>
            <a:srgbClr val="F26B43"/>
          </p15:clr>
        </p15:guide>
        <p15:guide id="53" pos="5144" userDrawn="1">
          <p15:clr>
            <a:srgbClr val="F26B43"/>
          </p15:clr>
        </p15:guide>
        <p15:guide id="54" pos="5632" userDrawn="1">
          <p15:clr>
            <a:srgbClr val="F26B43"/>
          </p15:clr>
        </p15:guide>
        <p15:guide id="55" pos="5760" userDrawn="1">
          <p15:clr>
            <a:srgbClr val="F26B43"/>
          </p15:clr>
        </p15:guide>
        <p15:guide id="56" pos="6248" userDrawn="1">
          <p15:clr>
            <a:srgbClr val="F26B43"/>
          </p15:clr>
        </p15:guide>
        <p15:guide id="57" pos="6376" userDrawn="1">
          <p15:clr>
            <a:srgbClr val="F26B43"/>
          </p15:clr>
        </p15:guide>
        <p15:guide id="58" pos="6872" userDrawn="1">
          <p15:clr>
            <a:srgbClr val="F26B43"/>
          </p15:clr>
        </p15:guide>
        <p15:guide id="59" pos="7000" userDrawn="1">
          <p15:clr>
            <a:srgbClr val="F26B43"/>
          </p15:clr>
        </p15:guide>
        <p15:guide id="60" pos="7488" userDrawn="1">
          <p15:clr>
            <a:srgbClr val="F26B43"/>
          </p15:clr>
        </p15:guide>
        <p15:guide id="61" orient="horz" userDrawn="1">
          <p15:clr>
            <a:srgbClr val="F26B43"/>
          </p15:clr>
        </p15:guide>
        <p15:guide id="62" orient="horz" pos="4320" userDrawn="1">
          <p15:clr>
            <a:srgbClr val="F26B43"/>
          </p15:clr>
        </p15:guide>
        <p15:guide id="63" orient="horz" pos="192" userDrawn="1">
          <p15:clr>
            <a:srgbClr val="F26B43"/>
          </p15:clr>
        </p15:guide>
        <p15:guide id="64" orient="horz" pos="4124" userDrawn="1">
          <p15:clr>
            <a:srgbClr val="F26B43"/>
          </p15:clr>
        </p15:guide>
        <p15:guide id="65" orient="horz" pos="4061" userDrawn="1">
          <p15:clr>
            <a:srgbClr val="FBAE40"/>
          </p15:clr>
        </p15:guide>
        <p15:guide id="66" pos="3840" userDrawn="1">
          <p15:clr>
            <a:srgbClr val="5ACBF0"/>
          </p15:clr>
        </p15:guide>
        <p15:guide id="67" orient="horz" pos="2160" userDrawn="1">
          <p15:clr>
            <a:srgbClr val="5ACBF0"/>
          </p15:clr>
        </p15:guide>
        <p15:guide id="68" pos="26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products/intelligent-data-capture/?utm_source=case-study&amp;utm_medium=presentation&amp;utm_campaign=financial-services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laserfiche.com/products/document-and-records-management/?utm_source=case-study&amp;utm_medium=presentation&amp;utm_campaign=financial-servic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laserfiche.com/resources/customer-stories/growin-bank-expedites-loan/?utm_source=case-study&amp;utm_medium=presentation&amp;utm_campaign=financial-services" TargetMode="External"/><Relationship Id="rId4" Type="http://schemas.openxmlformats.org/officeDocument/2006/relationships/hyperlink" Target="https://www.laserfiche.com/products/process-automation/?utm_source=case-study&amp;utm_medium=presentation&amp;utm_campaign=financial-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66C47-5AC2-B202-81B7-994332AD1F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038" y="304800"/>
            <a:ext cx="2443162" cy="4199467"/>
          </a:xfrm>
        </p:spPr>
        <p:txBody>
          <a:bodyPr/>
          <a:lstStyle/>
          <a:p>
            <a:r>
              <a:rPr lang="en-US" b="1" dirty="0"/>
              <a:t>Size:</a:t>
            </a:r>
            <a:br>
              <a:rPr lang="en-US" dirty="0"/>
            </a:br>
            <a:r>
              <a:rPr lang="en-US" dirty="0"/>
              <a:t>250 employees</a:t>
            </a:r>
          </a:p>
          <a:p>
            <a:r>
              <a:rPr lang="en-US" b="1" dirty="0"/>
              <a:t>Region:</a:t>
            </a:r>
            <a:br>
              <a:rPr lang="en-US" dirty="0"/>
            </a:br>
            <a:r>
              <a:rPr lang="en-US" dirty="0"/>
              <a:t>United States</a:t>
            </a:r>
          </a:p>
          <a:p>
            <a:r>
              <a:rPr lang="en-US" b="1" dirty="0"/>
              <a:t>Products and Services: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Document and Records Management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Intelligent Data Capture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Process Automation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42CBD-432D-E0B9-79C4-917F30EDDF0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 growing bank acquired a number of other banks with different ways of managing documents. The organization to centralize information and standardize key processes such as loan applications.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AF413C-208C-EFC5-A16F-C66819F9D91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The bank selected Laserfiche for its records management capabilities and flexibility, which provided the opportunity to meet many departments’ needs.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4A1A8F-EEDB-21A3-5A2B-8BDBD9A90C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bank centralized information in Laserfiche and automated loan applications. The automated process saves time on administrative tasks and provides immediate document access from any of bank’s branches.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9D74D9-214C-DE6B-926B-32DC971AFAB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Growing Bank Expedites Loan Application Processing in </a:t>
            </a:r>
            <a:br>
              <a:rPr lang="en-US" dirty="0"/>
            </a:br>
            <a:r>
              <a:rPr lang="en-US" dirty="0"/>
              <a:t>20-Plus Branches</a:t>
            </a:r>
          </a:p>
        </p:txBody>
      </p:sp>
      <p:sp>
        <p:nvSpPr>
          <p:cNvPr id="2" name="Rounded Rectangle 1">
            <a:hlinkClick r:id="rId5"/>
            <a:extLst>
              <a:ext uri="{FF2B5EF4-FFF2-40B4-BE49-F238E27FC236}">
                <a16:creationId xmlns:a16="http://schemas.microsoft.com/office/drawing/2014/main" id="{36BBDF64-0C5A-4C2A-5E4F-58B1E87B5E4E}"/>
              </a:ext>
            </a:extLst>
          </p:cNvPr>
          <p:cNvSpPr/>
          <p:nvPr/>
        </p:nvSpPr>
        <p:spPr>
          <a:xfrm>
            <a:off x="316900" y="6244604"/>
            <a:ext cx="2426298" cy="4078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A877D44-7E65-0F79-55C3-E991CCB1706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3549759-BBAA-F729-537D-6CA2A0763D2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7" b="6857"/>
          <a:stretch/>
        </p:blipFill>
        <p:spPr>
          <a:xfrm>
            <a:off x="6197028" y="4762"/>
            <a:ext cx="5994971" cy="3217862"/>
          </a:xfrm>
        </p:spPr>
      </p:pic>
    </p:spTree>
    <p:extLst>
      <p:ext uri="{BB962C8B-B14F-4D97-AF65-F5344CB8AC3E}">
        <p14:creationId xmlns:p14="http://schemas.microsoft.com/office/powerpoint/2010/main" val="3017643353"/>
      </p:ext>
    </p:extLst>
  </p:cSld>
  <p:clrMapOvr>
    <a:masterClrMapping/>
  </p:clrMapOvr>
</p:sld>
</file>

<file path=ppt/theme/theme1.xml><?xml version="1.0" encoding="utf-8"?>
<a:theme xmlns:a="http://schemas.openxmlformats.org/drawingml/2006/main" name="Laserfiche Theme">
  <a:themeElements>
    <a:clrScheme name="Laserfiche Theme 2022">
      <a:dk1>
        <a:srgbClr val="21282F"/>
      </a:dk1>
      <a:lt1>
        <a:srgbClr val="FFFFFF"/>
      </a:lt1>
      <a:dk2>
        <a:srgbClr val="083D66"/>
      </a:dk2>
      <a:lt2>
        <a:srgbClr val="F3F7F9"/>
      </a:lt2>
      <a:accent1>
        <a:srgbClr val="E35105"/>
      </a:accent1>
      <a:accent2>
        <a:srgbClr val="083C66"/>
      </a:accent2>
      <a:accent3>
        <a:srgbClr val="DDE5ED"/>
      </a:accent3>
      <a:accent4>
        <a:srgbClr val="00706C"/>
      </a:accent4>
      <a:accent5>
        <a:srgbClr val="E39A24"/>
      </a:accent5>
      <a:accent6>
        <a:srgbClr val="B60469"/>
      </a:accent6>
      <a:hlink>
        <a:srgbClr val="0066D4"/>
      </a:hlink>
      <a:folHlink>
        <a:srgbClr val="80A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case-study-one-sheet-2305" id="{5EA13CD2-D545-A941-A27C-5A33416D8D2B}" vid="{49FAAB03-0CF7-9E46-9189-E240081775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860C65DBC6D429E02E31FAAF98C9B" ma:contentTypeVersion="18" ma:contentTypeDescription="Create a new document." ma:contentTypeScope="" ma:versionID="3e82f37c8349404928e1d965b04f1bd8">
  <xsd:schema xmlns:xsd="http://www.w3.org/2001/XMLSchema" xmlns:xs="http://www.w3.org/2001/XMLSchema" xmlns:p="http://schemas.microsoft.com/office/2006/metadata/properties" xmlns:ns2="76bc8f26-8d91-4f68-b952-e5b049acb6ef" xmlns:ns3="b39b09f5-cafc-4224-bad4-d14490fe18d1" targetNamespace="http://schemas.microsoft.com/office/2006/metadata/properties" ma:root="true" ma:fieldsID="a6ed40012759c4c650277585cfd47941" ns2:_="" ns3:_="">
    <xsd:import namespace="76bc8f26-8d91-4f68-b952-e5b049acb6ef"/>
    <xsd:import namespace="b39b09f5-cafc-4224-bad4-d14490fe18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roject_x0020_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c8f26-8d91-4f68-b952-e5b049acb6ef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b09f5-cafc-4224-bad4-d14490fe18d1" elementFormDefault="qualified">
    <xsd:import namespace="http://schemas.microsoft.com/office/2006/documentManagement/types"/>
    <xsd:import namespace="http://schemas.microsoft.com/office/infopath/2007/PartnerControls"/>
    <xsd:element name="Project_x0020_ID" ma:index="6" nillable="true" ma:displayName="Project ID" ma:internalName="Project_x0020_ID" ma:readOnly="false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ID xmlns="b39b09f5-cafc-4224-bad4-d14490fe18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FE95A-F973-4BFE-B3EC-39D1A60A6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c8f26-8d91-4f68-b952-e5b049acb6ef"/>
    <ds:schemaRef ds:uri="b39b09f5-cafc-4224-bad4-d14490fe1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3D597-BDE7-4FF8-A836-6E50C3335523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39b09f5-cafc-4224-bad4-d14490fe18d1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76bc8f26-8d91-4f68-b952-e5b049acb6ef"/>
  </ds:schemaRefs>
</ds:datastoreItem>
</file>

<file path=customXml/itemProps3.xml><?xml version="1.0" encoding="utf-8"?>
<ds:datastoreItem xmlns:ds="http://schemas.openxmlformats.org/officeDocument/2006/customXml" ds:itemID="{BAAB7D8F-D153-4147-8604-E9F2BC8F4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Laserfiche Theme</Template>
  <TotalTime>3587</TotalTime>
  <Words>116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Heavy</vt:lpstr>
      <vt:lpstr>Franklin Gothic Medium</vt:lpstr>
      <vt:lpstr>Laserfiche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Toyo Fukuda</cp:lastModifiedBy>
  <cp:revision>19</cp:revision>
  <dcterms:created xsi:type="dcterms:W3CDTF">2023-07-31T17:04:07Z</dcterms:created>
  <dcterms:modified xsi:type="dcterms:W3CDTF">2023-09-22T01:12:07Z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246ab784-c624-44f2-9cd8-ef442bda7f23</vt:lpwstr>
  </property>
  <property fmtid="{D5CDD505-2E9C-101B-9397-08002B2CF9AE}" pid="3" name="ContentTypeId">
    <vt:lpwstr>0x010100437860C65DBC6D429E02E31FAAF98C9B</vt:lpwstr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2021-03-08T19:41:13Z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e58aa798-fc8a-413c-8e05-500419b74ff1</vt:lpwstr>
  </property>
  <property fmtid="{D5CDD505-2E9C-101B-9397-08002B2CF9AE}" pid="10" name="MSIP_Label_f42aa342-8706-4288-bd11-ebb85995028c_ContentBits">
    <vt:lpwstr>0</vt:lpwstr>
  </property>
</Properties>
</file>