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86" autoAdjust="0"/>
    <p:restoredTop sz="96327"/>
  </p:normalViewPr>
  <p:slideViewPr>
    <p:cSldViewPr snapToGrid="0">
      <p:cViewPr varScale="1">
        <p:scale>
          <a:sx n="124" d="100"/>
          <a:sy n="124" d="100"/>
        </p:scale>
        <p:origin x="1056" y="168"/>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5/24/23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5/24/23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028" y="4762"/>
            <a:ext cx="599497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3048001" y="0"/>
            <a:ext cx="3149600"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8"/>
            <a:ext cx="2443162" cy="3913674"/>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9" name="Text Placeholder 8">
            <a:extLst>
              <a:ext uri="{FF2B5EF4-FFF2-40B4-BE49-F238E27FC236}">
                <a16:creationId xmlns:a16="http://schemas.microsoft.com/office/drawing/2014/main" id="{28806026-35DF-802D-07DA-F89E4F7647B7}"/>
              </a:ext>
            </a:extLst>
          </p:cNvPr>
          <p:cNvSpPr>
            <a:spLocks noGrp="1"/>
          </p:cNvSpPr>
          <p:nvPr>
            <p:ph type="body" sz="quarter" idx="31" hasCustomPrompt="1"/>
          </p:nvPr>
        </p:nvSpPr>
        <p:spPr>
          <a:xfrm>
            <a:off x="3251201"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case study headline</a:t>
            </a:r>
          </a:p>
        </p:txBody>
      </p:sp>
      <p:sp>
        <p:nvSpPr>
          <p:cNvPr id="4" name="Rounded Rectangle 3">
            <a:extLst>
              <a:ext uri="{FF2B5EF4-FFF2-40B4-BE49-F238E27FC236}">
                <a16:creationId xmlns:a16="http://schemas.microsoft.com/office/drawing/2014/main" id="{0BB093BE-D4C1-9B77-030D-83ED3D3CE51F}"/>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034D714-2422-6122-AC56-23A367C639A1}"/>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6" name="TextBox 5">
            <a:extLst>
              <a:ext uri="{FF2B5EF4-FFF2-40B4-BE49-F238E27FC236}">
                <a16:creationId xmlns:a16="http://schemas.microsoft.com/office/drawing/2014/main" id="{4F3FD913-7B96-8E5D-605C-AF1062618974}"/>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1" name="TextBox 10">
            <a:extLst>
              <a:ext uri="{FF2B5EF4-FFF2-40B4-BE49-F238E27FC236}">
                <a16:creationId xmlns:a16="http://schemas.microsoft.com/office/drawing/2014/main" id="{759FA12F-A868-8C9A-C62E-5A45FD91523F}"/>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3" name="TextBox 12">
            <a:extLst>
              <a:ext uri="{FF2B5EF4-FFF2-40B4-BE49-F238E27FC236}">
                <a16:creationId xmlns:a16="http://schemas.microsoft.com/office/drawing/2014/main" id="{A09C40E4-39DD-832D-08C7-737DC7F10837}"/>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34088456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3238" y="4762"/>
            <a:ext cx="914876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3" name="Rectangle 22">
            <a:extLst>
              <a:ext uri="{FF2B5EF4-FFF2-40B4-BE49-F238E27FC236}">
                <a16:creationId xmlns:a16="http://schemas.microsoft.com/office/drawing/2014/main" id="{D2163646-80EA-2875-5905-11A1E96704A0}"/>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6F31CB60-293F-8DC0-BA0F-870BA72E40A9}"/>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37A0B44-9CA5-172C-7A36-BEF6C90CA4D6}"/>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5" name="TextBox 4">
            <a:extLst>
              <a:ext uri="{FF2B5EF4-FFF2-40B4-BE49-F238E27FC236}">
                <a16:creationId xmlns:a16="http://schemas.microsoft.com/office/drawing/2014/main" id="{68964780-3FF0-E653-BDD8-65FFECB1DB6F}"/>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6" name="TextBox 5">
            <a:extLst>
              <a:ext uri="{FF2B5EF4-FFF2-40B4-BE49-F238E27FC236}">
                <a16:creationId xmlns:a16="http://schemas.microsoft.com/office/drawing/2014/main" id="{C1CD9EA6-0804-245B-DDD3-72962BD9F4D5}"/>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7" name="TextBox 6">
            <a:extLst>
              <a:ext uri="{FF2B5EF4-FFF2-40B4-BE49-F238E27FC236}">
                <a16:creationId xmlns:a16="http://schemas.microsoft.com/office/drawing/2014/main" id="{30906C38-5900-35CC-3207-901C20B4B0C2}"/>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4571442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General with Header Only with No Backgroun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C80E0D4-D944-87DE-8F50-FE7DCE68BD96}"/>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600" y="4762"/>
            <a:ext cx="599439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 name="Rectangle 2">
            <a:extLst>
              <a:ext uri="{FF2B5EF4-FFF2-40B4-BE49-F238E27FC236}">
                <a16:creationId xmlns:a16="http://schemas.microsoft.com/office/drawing/2014/main" id="{C0DAB28D-4CF5-3443-FA8C-A43A05041C1F}"/>
              </a:ext>
            </a:extLst>
          </p:cNvPr>
          <p:cNvSpPr/>
          <p:nvPr userDrawn="1"/>
        </p:nvSpPr>
        <p:spPr>
          <a:xfrm>
            <a:off x="3043237" y="0"/>
            <a:ext cx="3158819"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8">
            <a:extLst>
              <a:ext uri="{FF2B5EF4-FFF2-40B4-BE49-F238E27FC236}">
                <a16:creationId xmlns:a16="http://schemas.microsoft.com/office/drawing/2014/main" id="{4A3730A7-9ED4-9927-3F7D-C16A54909F5F}"/>
              </a:ext>
            </a:extLst>
          </p:cNvPr>
          <p:cNvSpPr>
            <a:spLocks noGrp="1"/>
          </p:cNvSpPr>
          <p:nvPr>
            <p:ph type="body" sz="quarter" idx="31" hasCustomPrompt="1"/>
          </p:nvPr>
        </p:nvSpPr>
        <p:spPr>
          <a:xfrm>
            <a:off x="3251200"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white label case study headline</a:t>
            </a:r>
          </a:p>
        </p:txBody>
      </p:sp>
      <p:sp>
        <p:nvSpPr>
          <p:cNvPr id="5" name="Rounded Rectangle 4">
            <a:extLst>
              <a:ext uri="{FF2B5EF4-FFF2-40B4-BE49-F238E27FC236}">
                <a16:creationId xmlns:a16="http://schemas.microsoft.com/office/drawing/2014/main" id="{9848480E-D687-DF1D-7A24-D81A7E88E757}"/>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C9644FA-4E87-5E5F-BD9C-3BFDF62D6970}"/>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13" name="TextBox 12">
            <a:extLst>
              <a:ext uri="{FF2B5EF4-FFF2-40B4-BE49-F238E27FC236}">
                <a16:creationId xmlns:a16="http://schemas.microsoft.com/office/drawing/2014/main" id="{3A30536E-EC44-BA93-13DE-E449362DFDBA}"/>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4" name="TextBox 13">
            <a:extLst>
              <a:ext uri="{FF2B5EF4-FFF2-40B4-BE49-F238E27FC236}">
                <a16:creationId xmlns:a16="http://schemas.microsoft.com/office/drawing/2014/main" id="{0D730CD5-C4A1-CDAD-44A7-1AB87C3C3EDE}"/>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5" name="TextBox 14">
            <a:extLst>
              <a:ext uri="{FF2B5EF4-FFF2-40B4-BE49-F238E27FC236}">
                <a16:creationId xmlns:a16="http://schemas.microsoft.com/office/drawing/2014/main" id="{00AF68BB-B5F1-2E15-C129-AAD9AE9141DC}"/>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538678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1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2" r:id="rId3"/>
    <p:sldLayoutId id="2147483813" r:id="rId4"/>
    <p:sldLayoutId id="214748376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www.laserfiche.com/products/intelligent-data-capture/?utm_source=case-study&amp;utm_medium=presentation&amp;utm_campaign=legal" TargetMode="External"/><Relationship Id="rId7" Type="http://schemas.openxmlformats.org/officeDocument/2006/relationships/hyperlink" Target="https://www.laserfiche.com/resources/customer-stories/uk-law-firm-modernizes-legal-forms/?utm_source=case-study&amp;utm_medium=presentation&amp;utm_campaign=legal" TargetMode="External"/><Relationship Id="rId2" Type="http://schemas.openxmlformats.org/officeDocument/2006/relationships/hyperlink" Target="https://www.laserfiche.com/products/document-and-records-management/?utm_source=case-study&amp;utm_medium=presentation&amp;utm_campaign=legal"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laserfiche.com/products/process-automation/?utm_source=case-study&amp;utm_medium=presentation&amp;utm_campaign=legal" TargetMode="External"/><Relationship Id="rId4" Type="http://schemas.openxmlformats.org/officeDocument/2006/relationships/hyperlink" Target="https://www.laserfiche.com/products/information-governance/?utm_source=case-study&amp;utm_medium=presentation&amp;utm_campaign=leg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DC4CD80-BB7A-284A-53FE-C6B25164899C}"/>
              </a:ext>
            </a:extLst>
          </p:cNvPr>
          <p:cNvSpPr>
            <a:spLocks noGrp="1"/>
          </p:cNvSpPr>
          <p:nvPr>
            <p:ph type="body" sz="quarter" idx="27"/>
          </p:nvPr>
        </p:nvSpPr>
        <p:spPr/>
        <p:txBody>
          <a:bodyPr anchor="t"/>
          <a:lstStyle/>
          <a:p>
            <a:r>
              <a:rPr lang="en-US" b="1" dirty="0"/>
              <a:t>Country:</a:t>
            </a:r>
            <a:br>
              <a:rPr lang="en-US" dirty="0"/>
            </a:br>
            <a:r>
              <a:rPr lang="en-US" dirty="0"/>
              <a:t>United Kingdom</a:t>
            </a:r>
          </a:p>
          <a:p>
            <a:r>
              <a:rPr lang="en-US" b="1" dirty="0"/>
              <a:t>Products and Services:</a:t>
            </a:r>
          </a:p>
          <a:p>
            <a:pPr marL="171450" indent="-171450">
              <a:buFont typeface="Arial" panose="020B0604020202020204" pitchFamily="34" charset="0"/>
              <a:buChar char="•"/>
            </a:pPr>
            <a:r>
              <a:rPr lang="en-US" dirty="0">
                <a:hlinkClick r:id="rId2"/>
              </a:rPr>
              <a:t>Document and Records Management</a:t>
            </a:r>
            <a:endParaRPr lang="en-US" dirty="0"/>
          </a:p>
          <a:p>
            <a:pPr marL="171450" indent="-171450">
              <a:buFont typeface="Arial" panose="020B0604020202020204" pitchFamily="34" charset="0"/>
              <a:buChar char="•"/>
            </a:pPr>
            <a:r>
              <a:rPr lang="en-US" dirty="0">
                <a:hlinkClick r:id="rId3"/>
              </a:rPr>
              <a:t>Intelligent Data Capture</a:t>
            </a:r>
            <a:endParaRPr lang="nn-NO" dirty="0"/>
          </a:p>
          <a:p>
            <a:pPr marL="171450" indent="-171450">
              <a:buFont typeface="Arial" panose="020B0604020202020204" pitchFamily="34" charset="0"/>
              <a:buChar char="•"/>
            </a:pPr>
            <a:r>
              <a:rPr lang="en-US" dirty="0">
                <a:hlinkClick r:id="rId4"/>
              </a:rPr>
              <a:t>Information Governance</a:t>
            </a:r>
            <a:endParaRPr lang="nn-NO" dirty="0"/>
          </a:p>
          <a:p>
            <a:pPr marL="171450" indent="-171450">
              <a:buFont typeface="Arial" panose="020B0604020202020204" pitchFamily="34" charset="0"/>
              <a:buChar char="•"/>
            </a:pPr>
            <a:r>
              <a:rPr lang="nn-NO" dirty="0">
                <a:hlinkClick r:id="rId5"/>
              </a:rPr>
              <a:t>Process Automation</a:t>
            </a:r>
            <a:endParaRPr lang="nn-NO" dirty="0"/>
          </a:p>
        </p:txBody>
      </p:sp>
      <p:sp>
        <p:nvSpPr>
          <p:cNvPr id="5" name="Text Placeholder 4">
            <a:extLst>
              <a:ext uri="{FF2B5EF4-FFF2-40B4-BE49-F238E27FC236}">
                <a16:creationId xmlns:a16="http://schemas.microsoft.com/office/drawing/2014/main" id="{F5E474F3-71A2-B6FB-FA97-E76FF50BCC0B}"/>
              </a:ext>
            </a:extLst>
          </p:cNvPr>
          <p:cNvSpPr>
            <a:spLocks noGrp="1"/>
          </p:cNvSpPr>
          <p:nvPr>
            <p:ph type="body" sz="quarter" idx="28"/>
          </p:nvPr>
        </p:nvSpPr>
        <p:spPr/>
        <p:txBody>
          <a:bodyPr/>
          <a:lstStyle/>
          <a:p>
            <a:r>
              <a:rPr lang="en-US" dirty="0"/>
              <a:t>A general practice law firm located in the United Kingdom that offers a broad range of services across many types of U.K. law needed a way to manage documentation after courtroom or police station visits in a way that both created transparency and supported compliance.</a:t>
            </a:r>
          </a:p>
        </p:txBody>
      </p:sp>
      <p:sp>
        <p:nvSpPr>
          <p:cNvPr id="6" name="Text Placeholder 5">
            <a:extLst>
              <a:ext uri="{FF2B5EF4-FFF2-40B4-BE49-F238E27FC236}">
                <a16:creationId xmlns:a16="http://schemas.microsoft.com/office/drawing/2014/main" id="{98E9DA6E-BECC-37A4-7FC6-FAB4DAC58D06}"/>
              </a:ext>
            </a:extLst>
          </p:cNvPr>
          <p:cNvSpPr>
            <a:spLocks noGrp="1"/>
          </p:cNvSpPr>
          <p:nvPr>
            <p:ph type="body" sz="quarter" idx="29"/>
          </p:nvPr>
        </p:nvSpPr>
        <p:spPr/>
        <p:txBody>
          <a:bodyPr/>
          <a:lstStyle/>
          <a:p>
            <a:r>
              <a:rPr lang="en-US" dirty="0"/>
              <a:t>The Crime and Litigation Department used iPads equipped with Laserfiche Forms to capture and update client information at police stations or courtrooms and route it for processing. Forms-based workflow automatically tracks litigators’ court attendance and time reporting.</a:t>
            </a:r>
          </a:p>
        </p:txBody>
      </p:sp>
      <p:sp>
        <p:nvSpPr>
          <p:cNvPr id="7" name="Text Placeholder 6">
            <a:extLst>
              <a:ext uri="{FF2B5EF4-FFF2-40B4-BE49-F238E27FC236}">
                <a16:creationId xmlns:a16="http://schemas.microsoft.com/office/drawing/2014/main" id="{BD396A84-095B-B0A1-D9AE-98C013161812}"/>
              </a:ext>
            </a:extLst>
          </p:cNvPr>
          <p:cNvSpPr>
            <a:spLocks noGrp="1"/>
          </p:cNvSpPr>
          <p:nvPr>
            <p:ph type="body" sz="quarter" idx="30"/>
          </p:nvPr>
        </p:nvSpPr>
        <p:spPr/>
        <p:txBody>
          <a:bodyPr/>
          <a:lstStyle/>
          <a:p>
            <a:r>
              <a:rPr lang="en-US" dirty="0"/>
              <a:t>The firm reclaimed time for legal practitioners who can now spend more time servicing clients. At the same time, the firm increased accountability and transparency, reduced compliance and administrative costs, and increased efficiency in billing and case completion.</a:t>
            </a:r>
          </a:p>
        </p:txBody>
      </p:sp>
      <p:sp>
        <p:nvSpPr>
          <p:cNvPr id="8" name="Text Placeholder 7">
            <a:extLst>
              <a:ext uri="{FF2B5EF4-FFF2-40B4-BE49-F238E27FC236}">
                <a16:creationId xmlns:a16="http://schemas.microsoft.com/office/drawing/2014/main" id="{99C0216A-8D34-103A-06EE-0EBFECD4E7C5}"/>
              </a:ext>
            </a:extLst>
          </p:cNvPr>
          <p:cNvSpPr>
            <a:spLocks noGrp="1"/>
          </p:cNvSpPr>
          <p:nvPr>
            <p:ph type="body" sz="quarter" idx="31"/>
          </p:nvPr>
        </p:nvSpPr>
        <p:spPr/>
        <p:txBody>
          <a:bodyPr/>
          <a:lstStyle/>
          <a:p>
            <a:r>
              <a:rPr lang="en-US" dirty="0"/>
              <a:t>U.K. Law Firm Modernizes </a:t>
            </a:r>
            <a:br>
              <a:rPr lang="en-US" dirty="0"/>
            </a:br>
            <a:r>
              <a:rPr lang="en-US" dirty="0"/>
              <a:t>Legal Forms</a:t>
            </a:r>
          </a:p>
        </p:txBody>
      </p:sp>
      <p:pic>
        <p:nvPicPr>
          <p:cNvPr id="9" name="Picture Placeholder 9">
            <a:extLst>
              <a:ext uri="{FF2B5EF4-FFF2-40B4-BE49-F238E27FC236}">
                <a16:creationId xmlns:a16="http://schemas.microsoft.com/office/drawing/2014/main" id="{660A937E-02CE-9FDA-3E86-2459D05D9C0E}"/>
              </a:ext>
            </a:extLst>
          </p:cNvPr>
          <p:cNvPicPr>
            <a:picLocks noGrp="1" noChangeAspect="1"/>
          </p:cNvPicPr>
          <p:nvPr>
            <p:ph type="pic" sz="quarter" idx="23"/>
          </p:nvPr>
        </p:nvPicPr>
        <p:blipFill>
          <a:blip r:embed="rId6">
            <a:extLst>
              <a:ext uri="{28A0092B-C50C-407E-A947-70E740481C1C}">
                <a14:useLocalDpi xmlns:a14="http://schemas.microsoft.com/office/drawing/2010/main" val="0"/>
              </a:ext>
            </a:extLst>
          </a:blip>
          <a:srcRect l="24518" r="24518"/>
          <a:stretch>
            <a:fillRect/>
          </a:stretch>
        </p:blipFill>
        <p:spPr>
          <a:prstGeom prst="rect">
            <a:avLst/>
          </a:prstGeom>
        </p:spPr>
      </p:pic>
      <p:sp>
        <p:nvSpPr>
          <p:cNvPr id="10" name="Rounded Rectangle 9">
            <a:hlinkClick r:id="rId7"/>
            <a:extLst>
              <a:ext uri="{FF2B5EF4-FFF2-40B4-BE49-F238E27FC236}">
                <a16:creationId xmlns:a16="http://schemas.microsoft.com/office/drawing/2014/main" id="{8483B7A6-DE8C-836C-DD9F-7494A9755CA6}"/>
              </a:ext>
            </a:extLst>
          </p:cNvPr>
          <p:cNvSpPr/>
          <p:nvPr/>
        </p:nvSpPr>
        <p:spPr>
          <a:xfrm>
            <a:off x="316900" y="6244604"/>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Placeholder 19">
            <a:extLst>
              <a:ext uri="{FF2B5EF4-FFF2-40B4-BE49-F238E27FC236}">
                <a16:creationId xmlns:a16="http://schemas.microsoft.com/office/drawing/2014/main" id="{1DA22147-DB73-FD3A-EE84-8687BE26F316}"/>
              </a:ext>
            </a:extLst>
          </p:cNvPr>
          <p:cNvPicPr>
            <a:picLocks noGrp="1" noChangeAspect="1"/>
          </p:cNvPicPr>
          <p:nvPr>
            <p:ph type="pic" sz="quarter" idx="24"/>
          </p:nvPr>
        </p:nvPicPr>
        <p:blipFill>
          <a:blip r:embed="rId8"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440814151"/>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AB7D8F-D153-4147-8604-E9F2BC8F457B}">
  <ds:schemaRefs>
    <ds:schemaRef ds:uri="http://schemas.microsoft.com/sharepoint/v3/contenttype/forms"/>
  </ds:schemaRefs>
</ds:datastoreItem>
</file>

<file path=customXml/itemProps2.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customXml/itemProps3.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Laserfiche Theme</Template>
  <TotalTime>1106</TotalTime>
  <Words>162</Words>
  <Application>Microsoft Macintosh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Heavy</vt:lpstr>
      <vt:lpstr>Franklin Gothic Medium</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Toyo Fukuda</cp:lastModifiedBy>
  <cp:revision>18</cp:revision>
  <dcterms:created xsi:type="dcterms:W3CDTF">2023-05-19T06:03:30Z</dcterms:created>
  <dcterms:modified xsi:type="dcterms:W3CDTF">2023-05-24T18:17:17Z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