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6327"/>
  </p:normalViewPr>
  <p:slideViewPr>
    <p:cSldViewPr snapToGrid="0">
      <p:cViewPr varScale="1">
        <p:scale>
          <a:sx n="124" d="100"/>
          <a:sy n="124" d="100"/>
        </p:scale>
        <p:origin x="1008" y="168"/>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6/20/23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028" y="4762"/>
            <a:ext cx="599497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3048001" y="0"/>
            <a:ext cx="3149600"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8"/>
            <a:ext cx="2443162" cy="3913674"/>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9" name="Text Placeholder 8">
            <a:extLst>
              <a:ext uri="{FF2B5EF4-FFF2-40B4-BE49-F238E27FC236}">
                <a16:creationId xmlns:a16="http://schemas.microsoft.com/office/drawing/2014/main" id="{28806026-35DF-802D-07DA-F89E4F7647B7}"/>
              </a:ext>
            </a:extLst>
          </p:cNvPr>
          <p:cNvSpPr>
            <a:spLocks noGrp="1"/>
          </p:cNvSpPr>
          <p:nvPr>
            <p:ph type="body" sz="quarter" idx="31" hasCustomPrompt="1"/>
          </p:nvPr>
        </p:nvSpPr>
        <p:spPr>
          <a:xfrm>
            <a:off x="3251201"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case study headline</a:t>
            </a:r>
          </a:p>
        </p:txBody>
      </p:sp>
      <p:sp>
        <p:nvSpPr>
          <p:cNvPr id="4" name="Rounded Rectangle 3">
            <a:extLst>
              <a:ext uri="{FF2B5EF4-FFF2-40B4-BE49-F238E27FC236}">
                <a16:creationId xmlns:a16="http://schemas.microsoft.com/office/drawing/2014/main" id="{0BB093BE-D4C1-9B77-030D-83ED3D3CE51F}"/>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034D714-2422-6122-AC56-23A367C639A1}"/>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6" name="TextBox 5">
            <a:extLst>
              <a:ext uri="{FF2B5EF4-FFF2-40B4-BE49-F238E27FC236}">
                <a16:creationId xmlns:a16="http://schemas.microsoft.com/office/drawing/2014/main" id="{4F3FD913-7B96-8E5D-605C-AF1062618974}"/>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1" name="TextBox 10">
            <a:extLst>
              <a:ext uri="{FF2B5EF4-FFF2-40B4-BE49-F238E27FC236}">
                <a16:creationId xmlns:a16="http://schemas.microsoft.com/office/drawing/2014/main" id="{759FA12F-A868-8C9A-C62E-5A45FD91523F}"/>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3" name="TextBox 12">
            <a:extLst>
              <a:ext uri="{FF2B5EF4-FFF2-40B4-BE49-F238E27FC236}">
                <a16:creationId xmlns:a16="http://schemas.microsoft.com/office/drawing/2014/main" id="{A09C40E4-39DD-832D-08C7-737DC7F10837}"/>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34088456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3238" y="4762"/>
            <a:ext cx="914876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3" name="Rectangle 22">
            <a:extLst>
              <a:ext uri="{FF2B5EF4-FFF2-40B4-BE49-F238E27FC236}">
                <a16:creationId xmlns:a16="http://schemas.microsoft.com/office/drawing/2014/main" id="{D2163646-80EA-2875-5905-11A1E96704A0}"/>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6F31CB60-293F-8DC0-BA0F-870BA72E40A9}"/>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37A0B44-9CA5-172C-7A36-BEF6C90CA4D6}"/>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5" name="TextBox 4">
            <a:extLst>
              <a:ext uri="{FF2B5EF4-FFF2-40B4-BE49-F238E27FC236}">
                <a16:creationId xmlns:a16="http://schemas.microsoft.com/office/drawing/2014/main" id="{68964780-3FF0-E653-BDD8-65FFECB1DB6F}"/>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6" name="TextBox 5">
            <a:extLst>
              <a:ext uri="{FF2B5EF4-FFF2-40B4-BE49-F238E27FC236}">
                <a16:creationId xmlns:a16="http://schemas.microsoft.com/office/drawing/2014/main" id="{C1CD9EA6-0804-245B-DDD3-72962BD9F4D5}"/>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7" name="TextBox 6">
            <a:extLst>
              <a:ext uri="{FF2B5EF4-FFF2-40B4-BE49-F238E27FC236}">
                <a16:creationId xmlns:a16="http://schemas.microsoft.com/office/drawing/2014/main" id="{30906C38-5900-35CC-3207-901C20B4B0C2}"/>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4571442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General with Header Only with No Backgroun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C80E0D4-D944-87DE-8F50-FE7DCE68BD96}"/>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600" y="4762"/>
            <a:ext cx="599439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 name="Rectangle 2">
            <a:extLst>
              <a:ext uri="{FF2B5EF4-FFF2-40B4-BE49-F238E27FC236}">
                <a16:creationId xmlns:a16="http://schemas.microsoft.com/office/drawing/2014/main" id="{C0DAB28D-4CF5-3443-FA8C-A43A05041C1F}"/>
              </a:ext>
            </a:extLst>
          </p:cNvPr>
          <p:cNvSpPr/>
          <p:nvPr userDrawn="1"/>
        </p:nvSpPr>
        <p:spPr>
          <a:xfrm>
            <a:off x="3043237" y="0"/>
            <a:ext cx="3158819"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8">
            <a:extLst>
              <a:ext uri="{FF2B5EF4-FFF2-40B4-BE49-F238E27FC236}">
                <a16:creationId xmlns:a16="http://schemas.microsoft.com/office/drawing/2014/main" id="{4A3730A7-9ED4-9927-3F7D-C16A54909F5F}"/>
              </a:ext>
            </a:extLst>
          </p:cNvPr>
          <p:cNvSpPr>
            <a:spLocks noGrp="1"/>
          </p:cNvSpPr>
          <p:nvPr>
            <p:ph type="body" sz="quarter" idx="31" hasCustomPrompt="1"/>
          </p:nvPr>
        </p:nvSpPr>
        <p:spPr>
          <a:xfrm>
            <a:off x="3251200"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white label case study headline</a:t>
            </a:r>
          </a:p>
        </p:txBody>
      </p:sp>
      <p:sp>
        <p:nvSpPr>
          <p:cNvPr id="5" name="Rounded Rectangle 4">
            <a:extLst>
              <a:ext uri="{FF2B5EF4-FFF2-40B4-BE49-F238E27FC236}">
                <a16:creationId xmlns:a16="http://schemas.microsoft.com/office/drawing/2014/main" id="{9848480E-D687-DF1D-7A24-D81A7E88E757}"/>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C9644FA-4E87-5E5F-BD9C-3BFDF62D6970}"/>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13" name="TextBox 12">
            <a:extLst>
              <a:ext uri="{FF2B5EF4-FFF2-40B4-BE49-F238E27FC236}">
                <a16:creationId xmlns:a16="http://schemas.microsoft.com/office/drawing/2014/main" id="{3A30536E-EC44-BA93-13DE-E449362DFDBA}"/>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4" name="TextBox 13">
            <a:extLst>
              <a:ext uri="{FF2B5EF4-FFF2-40B4-BE49-F238E27FC236}">
                <a16:creationId xmlns:a16="http://schemas.microsoft.com/office/drawing/2014/main" id="{0D730CD5-C4A1-CDAD-44A7-1AB87C3C3EDE}"/>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5" name="TextBox 14">
            <a:extLst>
              <a:ext uri="{FF2B5EF4-FFF2-40B4-BE49-F238E27FC236}">
                <a16:creationId xmlns:a16="http://schemas.microsoft.com/office/drawing/2014/main" id="{00AF68BB-B5F1-2E15-C129-AAD9AE9141DC}"/>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538678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1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2" r:id="rId3"/>
    <p:sldLayoutId id="2147483813" r:id="rId4"/>
    <p:sldLayoutId id="214748376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laserfiche.com/products/capture/?utm_source=case-study&amp;utm_medium=presentation&amp;utm_campaign=government" TargetMode="External"/><Relationship Id="rId2" Type="http://schemas.openxmlformats.org/officeDocument/2006/relationships/hyperlink" Target="https://www.laserfiche.com/products/document-management/records-management/?utm_source=case-study&amp;utm_medium=presentation&amp;utm_campaign=government"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s://www.laserfiche.com/resources/customer-stories/london-borough-of-tower-hamlets/?utm_source=case-study&amp;utm_medium=presentation&amp;utm_campaign=govern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CD66C47-5AC2-B202-81B7-994332AD1F74}"/>
              </a:ext>
            </a:extLst>
          </p:cNvPr>
          <p:cNvSpPr>
            <a:spLocks noGrp="1"/>
          </p:cNvSpPr>
          <p:nvPr>
            <p:ph type="body" sz="quarter" idx="27"/>
          </p:nvPr>
        </p:nvSpPr>
        <p:spPr/>
        <p:txBody>
          <a:bodyPr/>
          <a:lstStyle/>
          <a:p>
            <a:r>
              <a:rPr lang="en-US" b="1" dirty="0"/>
              <a:t>Customer:</a:t>
            </a:r>
            <a:br>
              <a:rPr lang="en-US" dirty="0"/>
            </a:br>
            <a:r>
              <a:rPr lang="en-US" dirty="0"/>
              <a:t>London Borough of Tower Hamlets</a:t>
            </a:r>
          </a:p>
          <a:p>
            <a:r>
              <a:rPr lang="en-US" b="1" dirty="0"/>
              <a:t>Industry:</a:t>
            </a:r>
            <a:br>
              <a:rPr lang="en-US" dirty="0"/>
            </a:br>
            <a:r>
              <a:rPr lang="en-US" dirty="0"/>
              <a:t>Government</a:t>
            </a:r>
          </a:p>
          <a:p>
            <a:r>
              <a:rPr lang="en-US" b="1" dirty="0"/>
              <a:t>Size:</a:t>
            </a:r>
            <a:br>
              <a:rPr lang="en-US" dirty="0"/>
            </a:br>
            <a:r>
              <a:rPr lang="en-US" dirty="0"/>
              <a:t>295,200 residents</a:t>
            </a:r>
          </a:p>
          <a:p>
            <a:r>
              <a:rPr lang="en-US" b="1" dirty="0"/>
              <a:t>Country:</a:t>
            </a:r>
            <a:br>
              <a:rPr lang="en-US" dirty="0"/>
            </a:br>
            <a:r>
              <a:rPr lang="en-US" dirty="0"/>
              <a:t>England</a:t>
            </a:r>
          </a:p>
          <a:p>
            <a:r>
              <a:rPr lang="en-US" b="1" dirty="0"/>
              <a:t>Products and Services:</a:t>
            </a:r>
          </a:p>
          <a:p>
            <a:pPr marL="171450" indent="-171450">
              <a:buFont typeface="Arial" panose="020B0604020202020204" pitchFamily="34" charset="0"/>
              <a:buChar char="•"/>
            </a:pPr>
            <a:r>
              <a:rPr lang="en-US" dirty="0">
                <a:hlinkClick r:id="rId2"/>
              </a:rPr>
              <a:t>Records Management</a:t>
            </a:r>
            <a:endParaRPr lang="en-US" dirty="0"/>
          </a:p>
          <a:p>
            <a:pPr marL="171450" indent="-171450">
              <a:buFont typeface="Arial" panose="020B0604020202020204" pitchFamily="34" charset="0"/>
              <a:buChar char="•"/>
            </a:pPr>
            <a:r>
              <a:rPr lang="en-US" dirty="0">
                <a:hlinkClick r:id="rId3"/>
              </a:rPr>
              <a:t>Intelligent </a:t>
            </a:r>
            <a:r>
              <a:rPr lang="en-US">
                <a:hlinkClick r:id="rId3"/>
              </a:rPr>
              <a:t>Data Capture</a:t>
            </a:r>
            <a:endParaRPr lang="nn-NO" dirty="0"/>
          </a:p>
        </p:txBody>
      </p:sp>
      <p:sp>
        <p:nvSpPr>
          <p:cNvPr id="5" name="Text Placeholder 4">
            <a:extLst>
              <a:ext uri="{FF2B5EF4-FFF2-40B4-BE49-F238E27FC236}">
                <a16:creationId xmlns:a16="http://schemas.microsoft.com/office/drawing/2014/main" id="{F0742CBD-432D-E0B9-79C4-917F30EDDF09}"/>
              </a:ext>
            </a:extLst>
          </p:cNvPr>
          <p:cNvSpPr>
            <a:spLocks noGrp="1"/>
          </p:cNvSpPr>
          <p:nvPr>
            <p:ph type="body" sz="quarter" idx="28"/>
          </p:nvPr>
        </p:nvSpPr>
        <p:spPr/>
        <p:txBody>
          <a:bodyPr/>
          <a:lstStyle/>
          <a:p>
            <a:r>
              <a:rPr lang="en-US" dirty="0"/>
              <a:t>The London Borough of Tower Hamlets embarked on a </a:t>
            </a:r>
            <a:r>
              <a:rPr lang="en-US" dirty="0" err="1"/>
              <a:t>Digitisation</a:t>
            </a:r>
            <a:r>
              <a:rPr lang="en-US" dirty="0"/>
              <a:t> </a:t>
            </a:r>
            <a:r>
              <a:rPr lang="en-US" dirty="0" err="1"/>
              <a:t>Programme</a:t>
            </a:r>
            <a:r>
              <a:rPr lang="en-US" dirty="0"/>
              <a:t> that </a:t>
            </a:r>
            <a:r>
              <a:rPr lang="en-US" dirty="0" err="1"/>
              <a:t>prioritised</a:t>
            </a:r>
            <a:r>
              <a:rPr lang="en-US" dirty="0"/>
              <a:t> digital information over paper, and automated workflows over manual activities. The goal was to use technology to stay ahead of residents’ needs, and deliver services with great efficiency at low cost.</a:t>
            </a:r>
          </a:p>
        </p:txBody>
      </p:sp>
      <p:sp>
        <p:nvSpPr>
          <p:cNvPr id="6" name="Text Placeholder 5">
            <a:extLst>
              <a:ext uri="{FF2B5EF4-FFF2-40B4-BE49-F238E27FC236}">
                <a16:creationId xmlns:a16="http://schemas.microsoft.com/office/drawing/2014/main" id="{79AF413C-208C-EFC5-A16F-C66819F9D914}"/>
              </a:ext>
            </a:extLst>
          </p:cNvPr>
          <p:cNvSpPr>
            <a:spLocks noGrp="1"/>
          </p:cNvSpPr>
          <p:nvPr>
            <p:ph type="body" sz="quarter" idx="29"/>
          </p:nvPr>
        </p:nvSpPr>
        <p:spPr/>
        <p:txBody>
          <a:bodyPr/>
          <a:lstStyle/>
          <a:p>
            <a:r>
              <a:rPr lang="en-US" dirty="0"/>
              <a:t>Tower Hamlets Council began capturing information digitally in the Land Charges Service using Laserfiche, with metadata attached that enabled the borough to develop an automated way to process and keep new records. </a:t>
            </a:r>
          </a:p>
        </p:txBody>
      </p:sp>
      <p:sp>
        <p:nvSpPr>
          <p:cNvPr id="7" name="Text Placeholder 6">
            <a:extLst>
              <a:ext uri="{FF2B5EF4-FFF2-40B4-BE49-F238E27FC236}">
                <a16:creationId xmlns:a16="http://schemas.microsoft.com/office/drawing/2014/main" id="{AA4A1A8F-EEDB-21A3-5A2B-8BDBD9A90CB8}"/>
              </a:ext>
            </a:extLst>
          </p:cNvPr>
          <p:cNvSpPr>
            <a:spLocks noGrp="1"/>
          </p:cNvSpPr>
          <p:nvPr>
            <p:ph type="body" sz="quarter" idx="30"/>
          </p:nvPr>
        </p:nvSpPr>
        <p:spPr/>
        <p:txBody>
          <a:bodyPr/>
          <a:lstStyle/>
          <a:p>
            <a:r>
              <a:rPr lang="en-US" dirty="0"/>
              <a:t>The digital-first approach streamlined content capture and archival in Land Charges, Planning and Building Control services, enabling faster decision making that was key in preparing for the 2012 Olympic Games, and creating significant cost savings in these services. </a:t>
            </a:r>
          </a:p>
        </p:txBody>
      </p:sp>
      <p:sp>
        <p:nvSpPr>
          <p:cNvPr id="8" name="Text Placeholder 7">
            <a:extLst>
              <a:ext uri="{FF2B5EF4-FFF2-40B4-BE49-F238E27FC236}">
                <a16:creationId xmlns:a16="http://schemas.microsoft.com/office/drawing/2014/main" id="{8D9D74D9-214C-DE6B-926B-32DC971AFABB}"/>
              </a:ext>
            </a:extLst>
          </p:cNvPr>
          <p:cNvSpPr>
            <a:spLocks noGrp="1"/>
          </p:cNvSpPr>
          <p:nvPr>
            <p:ph type="body" sz="quarter" idx="31"/>
          </p:nvPr>
        </p:nvSpPr>
        <p:spPr/>
        <p:txBody>
          <a:bodyPr/>
          <a:lstStyle/>
          <a:p>
            <a:r>
              <a:rPr lang="en-US" dirty="0"/>
              <a:t>London Borough of Tower Hamlets: </a:t>
            </a:r>
            <a:r>
              <a:rPr lang="en-US" dirty="0" err="1"/>
              <a:t>Optimising</a:t>
            </a:r>
            <a:r>
              <a:rPr lang="en-US" dirty="0"/>
              <a:t> Operations to Deliver Flexible Government Services</a:t>
            </a:r>
          </a:p>
        </p:txBody>
      </p:sp>
      <p:sp>
        <p:nvSpPr>
          <p:cNvPr id="2" name="Rounded Rectangle 1">
            <a:hlinkClick r:id="rId4"/>
            <a:extLst>
              <a:ext uri="{FF2B5EF4-FFF2-40B4-BE49-F238E27FC236}">
                <a16:creationId xmlns:a16="http://schemas.microsoft.com/office/drawing/2014/main" id="{36BBDF64-0C5A-4C2A-5E4F-58B1E87B5E4E}"/>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Placeholder 10">
            <a:extLst>
              <a:ext uri="{FF2B5EF4-FFF2-40B4-BE49-F238E27FC236}">
                <a16:creationId xmlns:a16="http://schemas.microsoft.com/office/drawing/2014/main" id="{C65AD3A1-5094-47AA-07C0-D686A89B336B}"/>
              </a:ext>
            </a:extLst>
          </p:cNvPr>
          <p:cNvPicPr>
            <a:picLocks noGrp="1" noChangeAspect="1"/>
          </p:cNvPicPr>
          <p:nvPr>
            <p:ph type="pic" sz="quarter" idx="23"/>
          </p:nvPr>
        </p:nvPicPr>
        <p:blipFill>
          <a:blip r:embed="rId5">
            <a:extLst>
              <a:ext uri="{28A0092B-C50C-407E-A947-70E740481C1C}">
                <a14:useLocalDpi xmlns:a14="http://schemas.microsoft.com/office/drawing/2010/main" val="0"/>
              </a:ext>
            </a:extLst>
          </a:blip>
          <a:srcRect l="212" r="212"/>
          <a:stretch>
            <a:fillRect/>
          </a:stretch>
        </p:blipFill>
        <p:spPr/>
      </p:pic>
      <p:pic>
        <p:nvPicPr>
          <p:cNvPr id="16" name="Picture Placeholder 15">
            <a:extLst>
              <a:ext uri="{FF2B5EF4-FFF2-40B4-BE49-F238E27FC236}">
                <a16:creationId xmlns:a16="http://schemas.microsoft.com/office/drawing/2014/main" id="{E85833D9-ADA3-C120-F921-8DCB4269FC0B}"/>
              </a:ext>
            </a:extLst>
          </p:cNvPr>
          <p:cNvPicPr>
            <a:picLocks noGrp="1" noChangeAspect="1"/>
          </p:cNvPicPr>
          <p:nvPr>
            <p:ph type="pic" sz="quarter" idx="24"/>
          </p:nvPr>
        </p:nvPicPr>
        <p:blipFill>
          <a:blip r:embed="rId6"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390725318"/>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AB7D8F-D153-4147-8604-E9F2BC8F457B}">
  <ds:schemaRefs>
    <ds:schemaRef ds:uri="http://schemas.microsoft.com/sharepoint/v3/contenttype/forms"/>
  </ds:schemaRefs>
</ds:datastoreItem>
</file>

<file path=customXml/itemProps2.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3.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Laserfiche Theme</Template>
  <TotalTime>272</TotalTime>
  <Words>168</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Heavy</vt:lpstr>
      <vt:lpstr>Franklin Gothic Medium</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Toyo Fukuda</cp:lastModifiedBy>
  <cp:revision>14</cp:revision>
  <dcterms:created xsi:type="dcterms:W3CDTF">2023-06-01T06:19:24Z</dcterms:created>
  <dcterms:modified xsi:type="dcterms:W3CDTF">2023-06-20T22:18:56Z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