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4"/>
  </p:sldMasterIdLst>
  <p:notesMasterIdLst>
    <p:notesMasterId r:id="rId6"/>
  </p:notesMasterIdLst>
  <p:handoutMasterIdLst>
    <p:handoutMasterId r:id="rId7"/>
  </p:handoutMasterIdLst>
  <p:sldIdLst>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oona Lee" initials="YL" lastIdx="1" clrIdx="0">
    <p:extLst>
      <p:ext uri="{19B8F6BF-5375-455C-9EA6-DF929625EA0E}">
        <p15:presenceInfo xmlns:p15="http://schemas.microsoft.com/office/powerpoint/2012/main" userId="7f445ac4d1af5e6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505D"/>
    <a:srgbClr val="FFF9BF"/>
    <a:srgbClr val="ECECEC"/>
    <a:srgbClr val="FFFFFF"/>
    <a:srgbClr val="2E2B68"/>
    <a:srgbClr val="0C6F54"/>
    <a:srgbClr val="222930"/>
    <a:srgbClr val="F7FAFB"/>
    <a:srgbClr val="F8E2C0"/>
    <a:srgbClr val="FDF7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66" autoAdjust="0"/>
    <p:restoredTop sz="96327"/>
  </p:normalViewPr>
  <p:slideViewPr>
    <p:cSldViewPr snapToGrid="0">
      <p:cViewPr varScale="1">
        <p:scale>
          <a:sx n="124" d="100"/>
          <a:sy n="124" d="100"/>
        </p:scale>
        <p:origin x="1200" y="168"/>
      </p:cViewPr>
      <p:guideLst/>
    </p:cSldViewPr>
  </p:slideViewPr>
  <p:notesTextViewPr>
    <p:cViewPr>
      <p:scale>
        <a:sx n="1" d="1"/>
        <a:sy n="1" d="1"/>
      </p:scale>
      <p:origin x="0" y="0"/>
    </p:cViewPr>
  </p:notesTextViewPr>
  <p:notesViewPr>
    <p:cSldViewPr snapToGrid="0">
      <p:cViewPr varScale="1">
        <p:scale>
          <a:sx n="104" d="100"/>
          <a:sy n="104" d="100"/>
        </p:scale>
        <p:origin x="1864"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555E4D-89D7-4AB3-AA4C-FD060A59E42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59EF226-116B-4D1C-895C-9B6F657014E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B79CB49-0505-4733-81CC-4733A89D4B27}" type="datetimeFigureOut">
              <a:rPr lang="en-US" smtClean="0"/>
              <a:t>8/15/23</a:t>
            </a:fld>
            <a:endParaRPr lang="en-US"/>
          </a:p>
        </p:txBody>
      </p:sp>
      <p:sp>
        <p:nvSpPr>
          <p:cNvPr id="4" name="Footer Placeholder 3">
            <a:extLst>
              <a:ext uri="{FF2B5EF4-FFF2-40B4-BE49-F238E27FC236}">
                <a16:creationId xmlns:a16="http://schemas.microsoft.com/office/drawing/2014/main" id="{EDDB9FD8-2F6F-4092-AFC7-3BE43A74BF7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AAA2426-8A12-4374-9D83-F11C5F7C63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1889510-F86A-4C1A-B88C-7F268A6233B7}" type="slidenum">
              <a:rPr lang="en-US" smtClean="0"/>
              <a:t>‹#›</a:t>
            </a:fld>
            <a:endParaRPr lang="en-US"/>
          </a:p>
        </p:txBody>
      </p:sp>
    </p:spTree>
    <p:extLst>
      <p:ext uri="{BB962C8B-B14F-4D97-AF65-F5344CB8AC3E}">
        <p14:creationId xmlns:p14="http://schemas.microsoft.com/office/powerpoint/2010/main" val="580114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30FF3D-C5D3-C34D-99FB-0F4BB95CD0B7}" type="datetimeFigureOut">
              <a:rPr lang="en-US" smtClean="0"/>
              <a:t>8/15/23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82F23D-C1D2-2A4C-A3A3-31BA482E5D70}" type="slidenum">
              <a:rPr lang="en-US" smtClean="0"/>
              <a:t>‹#›</a:t>
            </a:fld>
            <a:endParaRPr lang="en-US"/>
          </a:p>
        </p:txBody>
      </p:sp>
    </p:spTree>
    <p:extLst>
      <p:ext uri="{BB962C8B-B14F-4D97-AF65-F5344CB8AC3E}">
        <p14:creationId xmlns:p14="http://schemas.microsoft.com/office/powerpoint/2010/main" val="288041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General with Header Only with No Background">
    <p:spTree>
      <p:nvGrpSpPr>
        <p:cNvPr id="1" name=""/>
        <p:cNvGrpSpPr/>
        <p:nvPr/>
      </p:nvGrpSpPr>
      <p:grpSpPr>
        <a:xfrm>
          <a:off x="0" y="0"/>
          <a:ext cx="0" cy="0"/>
          <a:chOff x="0" y="0"/>
          <a:chExt cx="0" cy="0"/>
        </a:xfrm>
      </p:grpSpPr>
      <p:sp>
        <p:nvSpPr>
          <p:cNvPr id="2" name="Picture Placeholder 6">
            <a:extLst>
              <a:ext uri="{FF2B5EF4-FFF2-40B4-BE49-F238E27FC236}">
                <a16:creationId xmlns:a16="http://schemas.microsoft.com/office/drawing/2014/main" id="{F405629B-337D-48B5-327D-9F813E56FA9C}"/>
              </a:ext>
            </a:extLst>
          </p:cNvPr>
          <p:cNvSpPr>
            <a:spLocks noGrp="1" noChangeAspect="1"/>
          </p:cNvSpPr>
          <p:nvPr>
            <p:ph type="pic" sz="quarter" idx="24" hasCustomPrompt="1"/>
          </p:nvPr>
        </p:nvSpPr>
        <p:spPr>
          <a:xfrm>
            <a:off x="6197028" y="4762"/>
            <a:ext cx="5994971" cy="3217862"/>
          </a:xfrm>
          <a:prstGeom prst="rect">
            <a:avLst/>
          </a:prstGeom>
          <a:solidFill>
            <a:schemeClr val="accent3"/>
          </a:solidFill>
        </p:spPr>
        <p:txBody>
          <a:bodyPr anchor="ctr"/>
          <a:lstStyle>
            <a:lvl1pPr marL="0" indent="0" algn="ctr">
              <a:buNone/>
              <a:defRPr lang="en-US" sz="2400" dirty="0">
                <a:solidFill>
                  <a:schemeClr val="tx1"/>
                </a:solidFill>
              </a:defRPr>
            </a:lvl1pPr>
          </a:lstStyle>
          <a:p>
            <a:r>
              <a:rPr lang="en-US" dirty="0"/>
              <a:t>PLACE CASE STUDY KEY ART IMAGE</a:t>
            </a:r>
          </a:p>
        </p:txBody>
      </p:sp>
      <p:sp>
        <p:nvSpPr>
          <p:cNvPr id="3" name="Picture Placeholder 4">
            <a:extLst>
              <a:ext uri="{FF2B5EF4-FFF2-40B4-BE49-F238E27FC236}">
                <a16:creationId xmlns:a16="http://schemas.microsoft.com/office/drawing/2014/main" id="{28804A25-7893-A097-3E35-CA7C513AB57C}"/>
              </a:ext>
            </a:extLst>
          </p:cNvPr>
          <p:cNvSpPr>
            <a:spLocks noGrp="1" noChangeAspect="1"/>
          </p:cNvSpPr>
          <p:nvPr>
            <p:ph type="pic" sz="quarter" idx="23" hasCustomPrompt="1"/>
          </p:nvPr>
        </p:nvSpPr>
        <p:spPr>
          <a:xfrm>
            <a:off x="304799" y="304800"/>
            <a:ext cx="2438399" cy="1619534"/>
          </a:xfrm>
          <a:prstGeom prst="rect">
            <a:avLst/>
          </a:prstGeom>
          <a:solidFill>
            <a:schemeClr val="bg1"/>
          </a:solidFill>
          <a:ln w="6350">
            <a:solidFill>
              <a:schemeClr val="tx1">
                <a:lumMod val="50000"/>
                <a:lumOff val="50000"/>
              </a:schemeClr>
            </a:solidFill>
          </a:ln>
        </p:spPr>
        <p:txBody>
          <a:bodyPr anchor="ctr"/>
          <a:lstStyle>
            <a:lvl1pPr marL="0" indent="0" algn="ctr">
              <a:buNone/>
              <a:defRPr sz="2400"/>
            </a:lvl1pPr>
          </a:lstStyle>
          <a:p>
            <a:r>
              <a:rPr lang="en-US" dirty="0"/>
              <a:t>PLACE CASE STUDY LOGO</a:t>
            </a:r>
          </a:p>
        </p:txBody>
      </p:sp>
      <p:sp>
        <p:nvSpPr>
          <p:cNvPr id="7" name="Rectangle 6">
            <a:extLst>
              <a:ext uri="{FF2B5EF4-FFF2-40B4-BE49-F238E27FC236}">
                <a16:creationId xmlns:a16="http://schemas.microsoft.com/office/drawing/2014/main" id="{5613827F-6135-3BBC-E3EB-40BE54BB00F0}"/>
              </a:ext>
            </a:extLst>
          </p:cNvPr>
          <p:cNvSpPr/>
          <p:nvPr userDrawn="1"/>
        </p:nvSpPr>
        <p:spPr>
          <a:xfrm>
            <a:off x="3048001" y="0"/>
            <a:ext cx="3149600" cy="32226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Text Placeholder 23">
            <a:extLst>
              <a:ext uri="{FF2B5EF4-FFF2-40B4-BE49-F238E27FC236}">
                <a16:creationId xmlns:a16="http://schemas.microsoft.com/office/drawing/2014/main" id="{DD231317-1353-9562-774F-7854840BF5A2}"/>
              </a:ext>
            </a:extLst>
          </p:cNvPr>
          <p:cNvSpPr>
            <a:spLocks noGrp="1"/>
          </p:cNvSpPr>
          <p:nvPr>
            <p:ph type="body" sz="quarter" idx="27" hasCustomPrompt="1"/>
          </p:nvPr>
        </p:nvSpPr>
        <p:spPr>
          <a:xfrm>
            <a:off x="300038" y="2130358"/>
            <a:ext cx="2443162" cy="3913674"/>
          </a:xfrm>
          <a:prstGeom prst="rect">
            <a:avLst/>
          </a:prstGeom>
        </p:spPr>
        <p:txBody>
          <a:bodyPr lIns="0" tIns="0" rIns="0" bIns="0" anchor="b"/>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customer summary. Please bold customer, industry, size, country, products and services and solution providers. Add bullets under Products and Services.</a:t>
            </a:r>
          </a:p>
        </p:txBody>
      </p:sp>
      <p:sp>
        <p:nvSpPr>
          <p:cNvPr id="28" name="Text Placeholder 26">
            <a:extLst>
              <a:ext uri="{FF2B5EF4-FFF2-40B4-BE49-F238E27FC236}">
                <a16:creationId xmlns:a16="http://schemas.microsoft.com/office/drawing/2014/main" id="{A41DEC95-4BA3-33C9-FB1F-78303ABA459C}"/>
              </a:ext>
            </a:extLst>
          </p:cNvPr>
          <p:cNvSpPr>
            <a:spLocks noGrp="1"/>
          </p:cNvSpPr>
          <p:nvPr>
            <p:ph type="body" sz="quarter" idx="28" hasCustomPrompt="1"/>
          </p:nvPr>
        </p:nvSpPr>
        <p:spPr>
          <a:xfrm>
            <a:off x="3251200"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29" name="Text Placeholder 26">
            <a:extLst>
              <a:ext uri="{FF2B5EF4-FFF2-40B4-BE49-F238E27FC236}">
                <a16:creationId xmlns:a16="http://schemas.microsoft.com/office/drawing/2014/main" id="{746BC23C-9F90-7EFA-9CD8-E3340274A87E}"/>
              </a:ext>
            </a:extLst>
          </p:cNvPr>
          <p:cNvSpPr>
            <a:spLocks noGrp="1"/>
          </p:cNvSpPr>
          <p:nvPr>
            <p:ph type="body" sz="quarter" idx="29" hasCustomPrompt="1"/>
          </p:nvPr>
        </p:nvSpPr>
        <p:spPr>
          <a:xfrm>
            <a:off x="6197028"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0" name="Text Placeholder 26">
            <a:extLst>
              <a:ext uri="{FF2B5EF4-FFF2-40B4-BE49-F238E27FC236}">
                <a16:creationId xmlns:a16="http://schemas.microsoft.com/office/drawing/2014/main" id="{5F432C6B-6C02-B063-46F6-A3B082C434B2}"/>
              </a:ext>
            </a:extLst>
          </p:cNvPr>
          <p:cNvSpPr>
            <a:spLocks noGrp="1"/>
          </p:cNvSpPr>
          <p:nvPr>
            <p:ph type="body" sz="quarter" idx="30" hasCustomPrompt="1"/>
          </p:nvPr>
        </p:nvSpPr>
        <p:spPr>
          <a:xfrm>
            <a:off x="9152647" y="3645273"/>
            <a:ext cx="2734553"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9" name="Text Placeholder 8">
            <a:extLst>
              <a:ext uri="{FF2B5EF4-FFF2-40B4-BE49-F238E27FC236}">
                <a16:creationId xmlns:a16="http://schemas.microsoft.com/office/drawing/2014/main" id="{28806026-35DF-802D-07DA-F89E4F7647B7}"/>
              </a:ext>
            </a:extLst>
          </p:cNvPr>
          <p:cNvSpPr>
            <a:spLocks noGrp="1"/>
          </p:cNvSpPr>
          <p:nvPr>
            <p:ph type="body" sz="quarter" idx="31" hasCustomPrompt="1"/>
          </p:nvPr>
        </p:nvSpPr>
        <p:spPr>
          <a:xfrm>
            <a:off x="3251201" y="304800"/>
            <a:ext cx="2743200" cy="2647950"/>
          </a:xfrm>
          <a:prstGeom prst="rect">
            <a:avLst/>
          </a:prstGeom>
        </p:spPr>
        <p:txBody>
          <a:bodyPr lIns="0" tIns="0" rIns="0" bIns="0" anchor="ctr"/>
          <a:lstStyle>
            <a:lvl1pPr marL="0" indent="0">
              <a:lnSpc>
                <a:spcPts val="2800"/>
              </a:lnSpc>
              <a:spcBef>
                <a:spcPts val="0"/>
              </a:spcBef>
              <a:spcAft>
                <a:spcPts val="1600"/>
              </a:spcAft>
              <a:buNone/>
              <a:defRPr sz="2400">
                <a:solidFill>
                  <a:schemeClr val="bg1"/>
                </a:solidFill>
                <a:latin typeface="Franklin Gothic Medium" panose="020B0603020102020204"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stStyle>
          <a:p>
            <a:pPr lvl="0"/>
            <a:r>
              <a:rPr lang="en-US" dirty="0"/>
              <a:t>Click to edit case study headline</a:t>
            </a:r>
          </a:p>
        </p:txBody>
      </p:sp>
      <p:sp>
        <p:nvSpPr>
          <p:cNvPr id="4" name="Rounded Rectangle 3">
            <a:extLst>
              <a:ext uri="{FF2B5EF4-FFF2-40B4-BE49-F238E27FC236}">
                <a16:creationId xmlns:a16="http://schemas.microsoft.com/office/drawing/2014/main" id="{0BB093BE-D4C1-9B77-030D-83ED3D3CE51F}"/>
              </a:ext>
            </a:extLst>
          </p:cNvPr>
          <p:cNvSpPr/>
          <p:nvPr userDrawn="1"/>
        </p:nvSpPr>
        <p:spPr>
          <a:xfrm>
            <a:off x="316900" y="6244604"/>
            <a:ext cx="2426298" cy="40783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A034D714-2422-6122-AC56-23A367C639A1}"/>
              </a:ext>
            </a:extLst>
          </p:cNvPr>
          <p:cNvSpPr txBox="1"/>
          <p:nvPr userDrawn="1"/>
        </p:nvSpPr>
        <p:spPr>
          <a:xfrm>
            <a:off x="316900" y="6310022"/>
            <a:ext cx="2426298" cy="276999"/>
          </a:xfrm>
          <a:prstGeom prst="rect">
            <a:avLst/>
          </a:prstGeom>
          <a:noFill/>
        </p:spPr>
        <p:txBody>
          <a:bodyPr wrap="square" rtlCol="0">
            <a:spAutoFit/>
          </a:bodyPr>
          <a:lstStyle/>
          <a:p>
            <a:pPr algn="ctr"/>
            <a:r>
              <a:rPr lang="en-US" sz="1200" b="1" u="sng" dirty="0">
                <a:solidFill>
                  <a:schemeClr val="bg1"/>
                </a:solidFill>
              </a:rPr>
              <a:t>Read the full story here</a:t>
            </a:r>
          </a:p>
        </p:txBody>
      </p:sp>
      <p:sp>
        <p:nvSpPr>
          <p:cNvPr id="6" name="TextBox 5">
            <a:extLst>
              <a:ext uri="{FF2B5EF4-FFF2-40B4-BE49-F238E27FC236}">
                <a16:creationId xmlns:a16="http://schemas.microsoft.com/office/drawing/2014/main" id="{4F3FD913-7B96-8E5D-605C-AF1062618974}"/>
              </a:ext>
            </a:extLst>
          </p:cNvPr>
          <p:cNvSpPr txBox="1"/>
          <p:nvPr userDrawn="1"/>
        </p:nvSpPr>
        <p:spPr>
          <a:xfrm>
            <a:off x="3251200"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Situation:</a:t>
            </a:r>
          </a:p>
        </p:txBody>
      </p:sp>
      <p:sp>
        <p:nvSpPr>
          <p:cNvPr id="11" name="TextBox 10">
            <a:extLst>
              <a:ext uri="{FF2B5EF4-FFF2-40B4-BE49-F238E27FC236}">
                <a16:creationId xmlns:a16="http://schemas.microsoft.com/office/drawing/2014/main" id="{759FA12F-A868-8C9A-C62E-5A45FD91523F}"/>
              </a:ext>
            </a:extLst>
          </p:cNvPr>
          <p:cNvSpPr txBox="1"/>
          <p:nvPr userDrawn="1"/>
        </p:nvSpPr>
        <p:spPr>
          <a:xfrm>
            <a:off x="6197028" y="3411021"/>
            <a:ext cx="2743200" cy="215444"/>
          </a:xfrm>
          <a:prstGeom prst="rect">
            <a:avLst/>
          </a:prstGeom>
          <a:noFill/>
          <a:ln>
            <a:noFill/>
          </a:ln>
        </p:spPr>
        <p:txBody>
          <a:bodyPr wrap="square" lIns="0" tIns="0" rIns="0" bIns="0" rtlCol="0" anchor="b" anchorCtr="0">
            <a:spAutoFit/>
          </a:bodyPr>
          <a:lstStyle/>
          <a:p>
            <a:r>
              <a:rPr lang="en-US" sz="1400" b="0" i="0" dirty="0">
                <a:solidFill>
                  <a:schemeClr val="tx2"/>
                </a:solidFill>
                <a:latin typeface="Franklin Gothic Heavy" panose="020B0603020102020204" pitchFamily="34" charset="0"/>
                <a:cs typeface="TisaPro-Bold" panose="02010504030101020102" pitchFamily="2" charset="77"/>
              </a:rPr>
              <a:t>Solution:</a:t>
            </a:r>
          </a:p>
        </p:txBody>
      </p:sp>
      <p:sp>
        <p:nvSpPr>
          <p:cNvPr id="13" name="TextBox 12">
            <a:extLst>
              <a:ext uri="{FF2B5EF4-FFF2-40B4-BE49-F238E27FC236}">
                <a16:creationId xmlns:a16="http://schemas.microsoft.com/office/drawing/2014/main" id="{A09C40E4-39DD-832D-08C7-737DC7F10837}"/>
              </a:ext>
            </a:extLst>
          </p:cNvPr>
          <p:cNvSpPr txBox="1"/>
          <p:nvPr userDrawn="1"/>
        </p:nvSpPr>
        <p:spPr>
          <a:xfrm>
            <a:off x="9148425"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Impact:</a:t>
            </a:r>
          </a:p>
        </p:txBody>
      </p:sp>
    </p:spTree>
    <p:extLst>
      <p:ext uri="{BB962C8B-B14F-4D97-AF65-F5344CB8AC3E}">
        <p14:creationId xmlns:p14="http://schemas.microsoft.com/office/powerpoint/2010/main" val="340884561"/>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07E7CF-9359-37FB-6438-AE13C0300DD5}"/>
              </a:ext>
            </a:extLst>
          </p:cNvPr>
          <p:cNvSpPr/>
          <p:nvPr userDrawn="1"/>
        </p:nvSpPr>
        <p:spPr>
          <a:xfrm>
            <a:off x="0" y="0"/>
            <a:ext cx="3048000" cy="685323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a:extLst>
              <a:ext uri="{FF2B5EF4-FFF2-40B4-BE49-F238E27FC236}">
                <a16:creationId xmlns:a16="http://schemas.microsoft.com/office/drawing/2014/main" id="{595657B7-16B5-F36C-B29E-287CC5455D28}"/>
              </a:ext>
            </a:extLst>
          </p:cNvPr>
          <p:cNvCxnSpPr>
            <a:cxnSpLocks/>
          </p:cNvCxnSpPr>
          <p:nvPr userDrawn="1"/>
        </p:nvCxnSpPr>
        <p:spPr>
          <a:xfrm>
            <a:off x="3251200" y="6244604"/>
            <a:ext cx="8636000" cy="0"/>
          </a:xfrm>
          <a:prstGeom prst="line">
            <a:avLst/>
          </a:prstGeom>
          <a:ln w="19050">
            <a:solidFill>
              <a:schemeClr val="accent3"/>
            </a:solidFill>
          </a:ln>
        </p:spPr>
        <p:style>
          <a:lnRef idx="1">
            <a:schemeClr val="dk1"/>
          </a:lnRef>
          <a:fillRef idx="0">
            <a:schemeClr val="dk1"/>
          </a:fillRef>
          <a:effectRef idx="0">
            <a:schemeClr val="dk1"/>
          </a:effectRef>
          <a:fontRef idx="minor">
            <a:schemeClr val="tx1"/>
          </a:fontRef>
        </p:style>
      </p:cxnSp>
      <p:pic>
        <p:nvPicPr>
          <p:cNvPr id="4" name="Graphic 3">
            <a:extLst>
              <a:ext uri="{FF2B5EF4-FFF2-40B4-BE49-F238E27FC236}">
                <a16:creationId xmlns:a16="http://schemas.microsoft.com/office/drawing/2014/main" id="{F37C92C9-3552-67D5-1CA3-A7117CA264B9}"/>
              </a:ext>
            </a:extLst>
          </p:cNvPr>
          <p:cNvPicPr>
            <a:picLocks noChangeAspect="1"/>
          </p:cNvPicPr>
          <p:nvPr userDrawn="1"/>
        </p:nvPicPr>
        <p:blipFill>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0468471" y="6415150"/>
            <a:ext cx="1476089" cy="256712"/>
          </a:xfrm>
          <a:prstGeom prst="rect">
            <a:avLst/>
          </a:prstGeom>
        </p:spPr>
      </p:pic>
    </p:spTree>
    <p:extLst>
      <p:ext uri="{BB962C8B-B14F-4D97-AF65-F5344CB8AC3E}">
        <p14:creationId xmlns:p14="http://schemas.microsoft.com/office/powerpoint/2010/main" val="162466971"/>
      </p:ext>
    </p:extLst>
  </p:cSld>
  <p:clrMap bg1="lt1" tx1="dk1" bg2="lt2" tx2="dk2" accent1="accent1" accent2="accent2" accent3="accent3" accent4="accent4" accent5="accent5" accent6="accent6" hlink="hlink" folHlink="folHlink"/>
  <p:sldLayoutIdLst>
    <p:sldLayoutId id="214748380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5" userDrawn="1">
          <p15:clr>
            <a:srgbClr val="F26B43"/>
          </p15:clr>
        </p15:guide>
        <p15:guide id="36" pos="7680" userDrawn="1">
          <p15:clr>
            <a:srgbClr val="F26B43"/>
          </p15:clr>
        </p15:guide>
        <p15:guide id="37" pos="192" userDrawn="1">
          <p15:clr>
            <a:srgbClr val="F26B43"/>
          </p15:clr>
        </p15:guide>
        <p15:guide id="38" pos="680" userDrawn="1">
          <p15:clr>
            <a:srgbClr val="F26B43"/>
          </p15:clr>
        </p15:guide>
        <p15:guide id="39" pos="808" userDrawn="1">
          <p15:clr>
            <a:srgbClr val="F26B43"/>
          </p15:clr>
        </p15:guide>
        <p15:guide id="40" pos="1304" userDrawn="1">
          <p15:clr>
            <a:srgbClr val="F26B43"/>
          </p15:clr>
        </p15:guide>
        <p15:guide id="41" pos="1432" userDrawn="1">
          <p15:clr>
            <a:srgbClr val="F26B43"/>
          </p15:clr>
        </p15:guide>
        <p15:guide id="42" pos="1920" userDrawn="1">
          <p15:clr>
            <a:srgbClr val="F26B43"/>
          </p15:clr>
        </p15:guide>
        <p15:guide id="43" pos="2048" userDrawn="1">
          <p15:clr>
            <a:srgbClr val="F26B43"/>
          </p15:clr>
        </p15:guide>
        <p15:guide id="44" pos="2536" userDrawn="1">
          <p15:clr>
            <a:srgbClr val="F26B43"/>
          </p15:clr>
        </p15:guide>
        <p15:guide id="45" pos="2664" userDrawn="1">
          <p15:clr>
            <a:srgbClr val="F26B43"/>
          </p15:clr>
        </p15:guide>
        <p15:guide id="46" pos="3160" userDrawn="1">
          <p15:clr>
            <a:srgbClr val="F26B43"/>
          </p15:clr>
        </p15:guide>
        <p15:guide id="47" pos="3288" userDrawn="1">
          <p15:clr>
            <a:srgbClr val="F26B43"/>
          </p15:clr>
        </p15:guide>
        <p15:guide id="48" pos="3776" userDrawn="1">
          <p15:clr>
            <a:srgbClr val="F26B43"/>
          </p15:clr>
        </p15:guide>
        <p15:guide id="49" pos="3904" userDrawn="1">
          <p15:clr>
            <a:srgbClr val="F26B43"/>
          </p15:clr>
        </p15:guide>
        <p15:guide id="50" pos="4392" userDrawn="1">
          <p15:clr>
            <a:srgbClr val="F26B43"/>
          </p15:clr>
        </p15:guide>
        <p15:guide id="51" pos="4520" userDrawn="1">
          <p15:clr>
            <a:srgbClr val="F26B43"/>
          </p15:clr>
        </p15:guide>
        <p15:guide id="52" pos="5016" userDrawn="1">
          <p15:clr>
            <a:srgbClr val="F26B43"/>
          </p15:clr>
        </p15:guide>
        <p15:guide id="53" pos="5144" userDrawn="1">
          <p15:clr>
            <a:srgbClr val="F26B43"/>
          </p15:clr>
        </p15:guide>
        <p15:guide id="54" pos="5632" userDrawn="1">
          <p15:clr>
            <a:srgbClr val="F26B43"/>
          </p15:clr>
        </p15:guide>
        <p15:guide id="55" pos="5760" userDrawn="1">
          <p15:clr>
            <a:srgbClr val="F26B43"/>
          </p15:clr>
        </p15:guide>
        <p15:guide id="56" pos="6248" userDrawn="1">
          <p15:clr>
            <a:srgbClr val="F26B43"/>
          </p15:clr>
        </p15:guide>
        <p15:guide id="57" pos="6376" userDrawn="1">
          <p15:clr>
            <a:srgbClr val="F26B43"/>
          </p15:clr>
        </p15:guide>
        <p15:guide id="58" pos="6872" userDrawn="1">
          <p15:clr>
            <a:srgbClr val="F26B43"/>
          </p15:clr>
        </p15:guide>
        <p15:guide id="59" pos="7000" userDrawn="1">
          <p15:clr>
            <a:srgbClr val="F26B43"/>
          </p15:clr>
        </p15:guide>
        <p15:guide id="60" pos="7488" userDrawn="1">
          <p15:clr>
            <a:srgbClr val="F26B43"/>
          </p15:clr>
        </p15:guide>
        <p15:guide id="61" orient="horz" userDrawn="1">
          <p15:clr>
            <a:srgbClr val="F26B43"/>
          </p15:clr>
        </p15:guide>
        <p15:guide id="62" orient="horz" pos="4320" userDrawn="1">
          <p15:clr>
            <a:srgbClr val="F26B43"/>
          </p15:clr>
        </p15:guide>
        <p15:guide id="63" orient="horz" pos="192" userDrawn="1">
          <p15:clr>
            <a:srgbClr val="F26B43"/>
          </p15:clr>
        </p15:guide>
        <p15:guide id="64" orient="horz" pos="4124" userDrawn="1">
          <p15:clr>
            <a:srgbClr val="F26B43"/>
          </p15:clr>
        </p15:guide>
        <p15:guide id="65" orient="horz" pos="4061" userDrawn="1">
          <p15:clr>
            <a:srgbClr val="FBAE40"/>
          </p15:clr>
        </p15:guide>
        <p15:guide id="66" pos="3840" userDrawn="1">
          <p15:clr>
            <a:srgbClr val="5ACBF0"/>
          </p15:clr>
        </p15:guide>
        <p15:guide id="67" orient="horz" pos="2160" userDrawn="1">
          <p15:clr>
            <a:srgbClr val="5ACBF0"/>
          </p15:clr>
        </p15:guide>
        <p15:guide id="68" pos="264" userDrawn="1">
          <p15:clr>
            <a:srgbClr val="FBAE40"/>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https://www.laserfiche.com/products/intelligent-data-capture/?utm_source=case-study&amp;utm_medium=presentation&amp;utm_campaign=financial-services" TargetMode="External"/><Relationship Id="rId7" Type="http://schemas.openxmlformats.org/officeDocument/2006/relationships/image" Target="../media/image3.png"/><Relationship Id="rId2" Type="http://schemas.openxmlformats.org/officeDocument/2006/relationships/hyperlink" Target="https://www.laserfiche.com/products/document-and-records-management/?utm_source=case-study&amp;utm_medium=presentation&amp;utm_campaign=financial-services" TargetMode="External"/><Relationship Id="rId1" Type="http://schemas.openxmlformats.org/officeDocument/2006/relationships/slideLayout" Target="../slideLayouts/slideLayout1.xml"/><Relationship Id="rId6" Type="http://schemas.openxmlformats.org/officeDocument/2006/relationships/hyperlink" Target="https://www.laserfiche.com/resources/customer-stories/new-account-opening-in-30-minutes/?utm_source=case-study&amp;utm_medium=presentation&amp;utm_campaign=financial-services" TargetMode="External"/><Relationship Id="rId5" Type="http://schemas.openxmlformats.org/officeDocument/2006/relationships/hyperlink" Target="https://www.laserfiche.com/products/process-automation/?utm_source=case-study&amp;utm_medium=presentation&amp;utm_campaign=financial-services" TargetMode="External"/><Relationship Id="rId4" Type="http://schemas.openxmlformats.org/officeDocument/2006/relationships/hyperlink" Target="https://www.laserfiche.com/products/integrations/?utm_source=case-study&amp;utm_medium=presentation&amp;utm_campaign=financial-serv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CD66C47-5AC2-B202-81B7-994332AD1F74}"/>
              </a:ext>
            </a:extLst>
          </p:cNvPr>
          <p:cNvSpPr>
            <a:spLocks noGrp="1"/>
          </p:cNvSpPr>
          <p:nvPr>
            <p:ph type="body" sz="quarter" idx="27"/>
          </p:nvPr>
        </p:nvSpPr>
        <p:spPr>
          <a:xfrm>
            <a:off x="300038" y="304800"/>
            <a:ext cx="2443162" cy="4199467"/>
          </a:xfrm>
        </p:spPr>
        <p:txBody>
          <a:bodyPr/>
          <a:lstStyle/>
          <a:p>
            <a:r>
              <a:rPr lang="en-US" b="1" dirty="0"/>
              <a:t>Size:</a:t>
            </a:r>
            <a:br>
              <a:rPr lang="en-US" dirty="0"/>
            </a:br>
            <a:r>
              <a:rPr lang="en-US" dirty="0"/>
              <a:t>$2 billion AUM</a:t>
            </a:r>
          </a:p>
          <a:p>
            <a:r>
              <a:rPr lang="en-US" b="1" dirty="0"/>
              <a:t>Region:</a:t>
            </a:r>
            <a:br>
              <a:rPr lang="en-US" dirty="0"/>
            </a:br>
            <a:r>
              <a:rPr lang="en-US" dirty="0"/>
              <a:t>North America</a:t>
            </a:r>
          </a:p>
          <a:p>
            <a:r>
              <a:rPr lang="en-US" b="1" dirty="0"/>
              <a:t>Products and Services:</a:t>
            </a:r>
          </a:p>
          <a:p>
            <a:pPr marL="171450" indent="-171450">
              <a:buFont typeface="Arial" panose="020B0604020202020204" pitchFamily="34" charset="0"/>
              <a:buChar char="•"/>
            </a:pPr>
            <a:r>
              <a:rPr lang="en-US" dirty="0">
                <a:hlinkClick r:id="rId2"/>
              </a:rPr>
              <a:t>Document and Records Management</a:t>
            </a:r>
            <a:endParaRPr lang="en-US" dirty="0"/>
          </a:p>
          <a:p>
            <a:pPr marL="171450" indent="-171450">
              <a:buFont typeface="Arial" panose="020B0604020202020204" pitchFamily="34" charset="0"/>
              <a:buChar char="•"/>
            </a:pPr>
            <a:r>
              <a:rPr lang="en-US" dirty="0">
                <a:hlinkClick r:id="rId3"/>
              </a:rPr>
              <a:t>Intelligent Data Capture</a:t>
            </a:r>
            <a:endParaRPr lang="en-US" dirty="0"/>
          </a:p>
          <a:p>
            <a:pPr marL="171450" indent="-171450">
              <a:buFont typeface="Arial" panose="020B0604020202020204" pitchFamily="34" charset="0"/>
              <a:buChar char="•"/>
            </a:pPr>
            <a:r>
              <a:rPr lang="en-US" dirty="0">
                <a:hlinkClick r:id="rId4"/>
              </a:rPr>
              <a:t>Integrations</a:t>
            </a:r>
            <a:endParaRPr lang="en-US" dirty="0"/>
          </a:p>
          <a:p>
            <a:pPr marL="171450" indent="-171450">
              <a:buFont typeface="Arial" panose="020B0604020202020204" pitchFamily="34" charset="0"/>
              <a:buChar char="•"/>
            </a:pPr>
            <a:r>
              <a:rPr lang="en-US" dirty="0">
                <a:hlinkClick r:id="rId5"/>
              </a:rPr>
              <a:t>Process Automation</a:t>
            </a:r>
            <a:endParaRPr lang="en-US" dirty="0"/>
          </a:p>
        </p:txBody>
      </p:sp>
      <p:sp>
        <p:nvSpPr>
          <p:cNvPr id="5" name="Text Placeholder 4">
            <a:extLst>
              <a:ext uri="{FF2B5EF4-FFF2-40B4-BE49-F238E27FC236}">
                <a16:creationId xmlns:a16="http://schemas.microsoft.com/office/drawing/2014/main" id="{F0742CBD-432D-E0B9-79C4-917F30EDDF09}"/>
              </a:ext>
            </a:extLst>
          </p:cNvPr>
          <p:cNvSpPr>
            <a:spLocks noGrp="1"/>
          </p:cNvSpPr>
          <p:nvPr>
            <p:ph type="body" sz="quarter" idx="28"/>
          </p:nvPr>
        </p:nvSpPr>
        <p:spPr/>
        <p:txBody>
          <a:bodyPr/>
          <a:lstStyle/>
          <a:p>
            <a:r>
              <a:rPr lang="en-US" dirty="0"/>
              <a:t>An investment advisory firm needed to expedite its new account opening process, which was traditionally dependent on paper forms and required staff to mail packets between various approvers and stakeholders, resulting in delays.</a:t>
            </a:r>
          </a:p>
        </p:txBody>
      </p:sp>
      <p:sp>
        <p:nvSpPr>
          <p:cNvPr id="6" name="Text Placeholder 5">
            <a:extLst>
              <a:ext uri="{FF2B5EF4-FFF2-40B4-BE49-F238E27FC236}">
                <a16:creationId xmlns:a16="http://schemas.microsoft.com/office/drawing/2014/main" id="{79AF413C-208C-EFC5-A16F-C66819F9D914}"/>
              </a:ext>
            </a:extLst>
          </p:cNvPr>
          <p:cNvSpPr>
            <a:spLocks noGrp="1"/>
          </p:cNvSpPr>
          <p:nvPr>
            <p:ph type="body" sz="quarter" idx="29"/>
          </p:nvPr>
        </p:nvSpPr>
        <p:spPr/>
        <p:txBody>
          <a:bodyPr/>
          <a:lstStyle/>
          <a:p>
            <a:r>
              <a:rPr lang="en-US" dirty="0"/>
              <a:t>The firm used Laserfiche’s workflow tools to automate new account opening, integrating the system with DocuSign, Tamarac CRM and Laser App. </a:t>
            </a:r>
          </a:p>
        </p:txBody>
      </p:sp>
      <p:sp>
        <p:nvSpPr>
          <p:cNvPr id="7" name="Text Placeholder 6">
            <a:extLst>
              <a:ext uri="{FF2B5EF4-FFF2-40B4-BE49-F238E27FC236}">
                <a16:creationId xmlns:a16="http://schemas.microsoft.com/office/drawing/2014/main" id="{AA4A1A8F-EEDB-21A3-5A2B-8BDBD9A90CB8}"/>
              </a:ext>
            </a:extLst>
          </p:cNvPr>
          <p:cNvSpPr>
            <a:spLocks noGrp="1"/>
          </p:cNvSpPr>
          <p:nvPr>
            <p:ph type="body" sz="quarter" idx="30"/>
          </p:nvPr>
        </p:nvSpPr>
        <p:spPr/>
        <p:txBody>
          <a:bodyPr/>
          <a:lstStyle/>
          <a:p>
            <a:r>
              <a:rPr lang="en-US" dirty="0"/>
              <a:t>The digitization initiative has cut new account opening process time from one week down to a half hour. This success also led to a more simplified audit preparation process. The firm estimates that Laserfiche produces an annual time savings of over 40,000 hours.</a:t>
            </a:r>
          </a:p>
        </p:txBody>
      </p:sp>
      <p:sp>
        <p:nvSpPr>
          <p:cNvPr id="8" name="Text Placeholder 7">
            <a:extLst>
              <a:ext uri="{FF2B5EF4-FFF2-40B4-BE49-F238E27FC236}">
                <a16:creationId xmlns:a16="http://schemas.microsoft.com/office/drawing/2014/main" id="{8D9D74D9-214C-DE6B-926B-32DC971AFABB}"/>
              </a:ext>
            </a:extLst>
          </p:cNvPr>
          <p:cNvSpPr>
            <a:spLocks noGrp="1"/>
          </p:cNvSpPr>
          <p:nvPr>
            <p:ph type="body" sz="quarter" idx="31"/>
          </p:nvPr>
        </p:nvSpPr>
        <p:spPr/>
        <p:txBody>
          <a:bodyPr/>
          <a:lstStyle/>
          <a:p>
            <a:r>
              <a:rPr lang="en-US" dirty="0"/>
              <a:t>New Account Opening in 30 Minutes</a:t>
            </a:r>
          </a:p>
        </p:txBody>
      </p:sp>
      <p:sp>
        <p:nvSpPr>
          <p:cNvPr id="2" name="Rounded Rectangle 1">
            <a:hlinkClick r:id="rId6"/>
            <a:extLst>
              <a:ext uri="{FF2B5EF4-FFF2-40B4-BE49-F238E27FC236}">
                <a16:creationId xmlns:a16="http://schemas.microsoft.com/office/drawing/2014/main" id="{36BBDF64-0C5A-4C2A-5E4F-58B1E87B5E4E}"/>
              </a:ext>
            </a:extLst>
          </p:cNvPr>
          <p:cNvSpPr/>
          <p:nvPr/>
        </p:nvSpPr>
        <p:spPr>
          <a:xfrm>
            <a:off x="316900" y="6244604"/>
            <a:ext cx="2426298" cy="40783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Placeholder 12">
            <a:extLst>
              <a:ext uri="{FF2B5EF4-FFF2-40B4-BE49-F238E27FC236}">
                <a16:creationId xmlns:a16="http://schemas.microsoft.com/office/drawing/2014/main" id="{6A877D44-7E65-0F79-55C3-E991CCB17064}"/>
              </a:ext>
            </a:extLst>
          </p:cNvPr>
          <p:cNvPicPr>
            <a:picLocks noGrp="1" noChangeAspect="1"/>
          </p:cNvPicPr>
          <p:nvPr>
            <p:ph type="pic" sz="quarter" idx="23"/>
          </p:nvPr>
        </p:nvPicPr>
        <p:blipFill>
          <a:blip r:embed="rId7" cstate="screen">
            <a:extLst>
              <a:ext uri="{28A0092B-C50C-407E-A947-70E740481C1C}">
                <a14:useLocalDpi xmlns:a14="http://schemas.microsoft.com/office/drawing/2010/main"/>
              </a:ext>
            </a:extLst>
          </a:blip>
          <a:srcRect/>
          <a:stretch>
            <a:fillRect/>
          </a:stretch>
        </p:blipFill>
        <p:spPr/>
      </p:pic>
      <p:pic>
        <p:nvPicPr>
          <p:cNvPr id="17" name="Picture Placeholder 16">
            <a:extLst>
              <a:ext uri="{FF2B5EF4-FFF2-40B4-BE49-F238E27FC236}">
                <a16:creationId xmlns:a16="http://schemas.microsoft.com/office/drawing/2014/main" id="{E7F9D989-1322-6F72-837B-E8092F69381B}"/>
              </a:ext>
            </a:extLst>
          </p:cNvPr>
          <p:cNvPicPr>
            <a:picLocks noGrp="1" noChangeAspect="1"/>
          </p:cNvPicPr>
          <p:nvPr>
            <p:ph type="pic" sz="quarter" idx="24"/>
          </p:nvPr>
        </p:nvPicPr>
        <p:blipFill rotWithShape="1">
          <a:blip r:embed="rId8" cstate="screen">
            <a:extLst>
              <a:ext uri="{28A0092B-C50C-407E-A947-70E740481C1C}">
                <a14:useLocalDpi xmlns:a14="http://schemas.microsoft.com/office/drawing/2010/main"/>
              </a:ext>
            </a:extLst>
          </a:blip>
          <a:srcRect/>
          <a:stretch/>
        </p:blipFill>
        <p:spPr>
          <a:xfrm>
            <a:off x="6197028" y="4762"/>
            <a:ext cx="5994971" cy="3217862"/>
          </a:xfrm>
        </p:spPr>
      </p:pic>
    </p:spTree>
    <p:extLst>
      <p:ext uri="{BB962C8B-B14F-4D97-AF65-F5344CB8AC3E}">
        <p14:creationId xmlns:p14="http://schemas.microsoft.com/office/powerpoint/2010/main" val="1354476161"/>
      </p:ext>
    </p:extLst>
  </p:cSld>
  <p:clrMapOvr>
    <a:masterClrMapping/>
  </p:clrMapOvr>
</p:sld>
</file>

<file path=ppt/theme/theme1.xml><?xml version="1.0" encoding="utf-8"?>
<a:theme xmlns:a="http://schemas.openxmlformats.org/drawingml/2006/main" name="Laserfiche Theme">
  <a:themeElements>
    <a:clrScheme name="Laserfiche Theme 2022">
      <a:dk1>
        <a:srgbClr val="21282F"/>
      </a:dk1>
      <a:lt1>
        <a:srgbClr val="FFFFFF"/>
      </a:lt1>
      <a:dk2>
        <a:srgbClr val="083D66"/>
      </a:dk2>
      <a:lt2>
        <a:srgbClr val="F3F7F9"/>
      </a:lt2>
      <a:accent1>
        <a:srgbClr val="E35105"/>
      </a:accent1>
      <a:accent2>
        <a:srgbClr val="083C66"/>
      </a:accent2>
      <a:accent3>
        <a:srgbClr val="DDE5ED"/>
      </a:accent3>
      <a:accent4>
        <a:srgbClr val="00706C"/>
      </a:accent4>
      <a:accent5>
        <a:srgbClr val="E39A24"/>
      </a:accent5>
      <a:accent6>
        <a:srgbClr val="B60469"/>
      </a:accent6>
      <a:hlink>
        <a:srgbClr val="0066D4"/>
      </a:hlink>
      <a:folHlink>
        <a:srgbClr val="80A5BF"/>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case-study-one-sheet-2305" id="{5EA13CD2-D545-A941-A27C-5A33416D8D2B}" vid="{49FAAB03-0CF7-9E46-9189-E240081775E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roject_x0020_ID xmlns="b39b09f5-cafc-4224-bad4-d14490fe18d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37860C65DBC6D429E02E31FAAF98C9B" ma:contentTypeVersion="18" ma:contentTypeDescription="Create a new document." ma:contentTypeScope="" ma:versionID="3e82f37c8349404928e1d965b04f1bd8">
  <xsd:schema xmlns:xsd="http://www.w3.org/2001/XMLSchema" xmlns:xs="http://www.w3.org/2001/XMLSchema" xmlns:p="http://schemas.microsoft.com/office/2006/metadata/properties" xmlns:ns2="76bc8f26-8d91-4f68-b952-e5b049acb6ef" xmlns:ns3="b39b09f5-cafc-4224-bad4-d14490fe18d1" targetNamespace="http://schemas.microsoft.com/office/2006/metadata/properties" ma:root="true" ma:fieldsID="a6ed40012759c4c650277585cfd47941" ns2:_="" ns3:_="">
    <xsd:import namespace="76bc8f26-8d91-4f68-b952-e5b049acb6ef"/>
    <xsd:import namespace="b39b09f5-cafc-4224-bad4-d14490fe18d1"/>
    <xsd:element name="properties">
      <xsd:complexType>
        <xsd:sequence>
          <xsd:element name="documentManagement">
            <xsd:complexType>
              <xsd:all>
                <xsd:element ref="ns2:SharedWithUsers" minOccurs="0"/>
                <xsd:element ref="ns2:SharedWithDetails" minOccurs="0"/>
                <xsd:element ref="ns3:Project_x0020_ID"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bc8f26-8d91-4f68-b952-e5b049acb6ef" elementFormDefault="qualified">
    <xsd:import namespace="http://schemas.microsoft.com/office/2006/documentManagement/types"/>
    <xsd:import namespace="http://schemas.microsoft.com/office/infopath/2007/PartnerControls"/>
    <xsd:element name="SharedWithUsers" ma:index="4"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39b09f5-cafc-4224-bad4-d14490fe18d1" elementFormDefault="qualified">
    <xsd:import namespace="http://schemas.microsoft.com/office/2006/documentManagement/types"/>
    <xsd:import namespace="http://schemas.microsoft.com/office/infopath/2007/PartnerControls"/>
    <xsd:element name="Project_x0020_ID" ma:index="6" nillable="true" ma:displayName="Project ID" ma:internalName="Project_x0020_ID" ma:readOnly="false">
      <xsd:simpleType>
        <xsd:restriction base="dms:Text">
          <xsd:maxLength value="255"/>
        </xsd:restriction>
      </xsd:simpleType>
    </xsd:element>
    <xsd:element name="MediaServiceMetadata" ma:index="7" nillable="true" ma:displayName="MediaServiceMetadata" ma:hidden="true" ma:internalName="MediaServiceMetadata" ma:readOnly="true">
      <xsd:simpleType>
        <xsd:restriction base="dms:Note"/>
      </xsd:simpleType>
    </xsd:element>
    <xsd:element name="MediaServiceFastMetadata" ma:index="8" nillable="true" ma:displayName="MediaServiceFastMetadata" ma:hidden="true" ma:internalName="MediaServiceFastMetadata" ma:readOnly="true">
      <xsd:simpleType>
        <xsd:restriction base="dms:Note"/>
      </xsd:simpleType>
    </xsd:element>
    <xsd:element name="MediaServiceAutoTags" ma:index="9" nillable="true" ma:displayName="Tags" ma:internalName="MediaServiceAutoTags" ma:readOnly="true">
      <xsd:simpleType>
        <xsd:restriction base="dms:Text"/>
      </xsd:simpleType>
    </xsd:element>
    <xsd:element name="MediaServiceDateTaken" ma:index="10" nillable="true" ma:displayName="MediaServiceDateTaken" ma:hidden="true" ma:internalName="MediaServiceDateTaken"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333D597-BDE7-4FF8-A836-6E50C3335523}">
  <ds:schemaRefs>
    <ds:schemaRef ds:uri="http://schemas.openxmlformats.org/package/2006/metadata/core-properties"/>
    <ds:schemaRef ds:uri="http://schemas.microsoft.com/office/2006/metadata/properties"/>
    <ds:schemaRef ds:uri="http://schemas.microsoft.com/office/infopath/2007/PartnerControls"/>
    <ds:schemaRef ds:uri="http://purl.org/dc/elements/1.1/"/>
    <ds:schemaRef ds:uri="b39b09f5-cafc-4224-bad4-d14490fe18d1"/>
    <ds:schemaRef ds:uri="http://www.w3.org/XML/1998/namespace"/>
    <ds:schemaRef ds:uri="http://purl.org/dc/terms/"/>
    <ds:schemaRef ds:uri="http://schemas.microsoft.com/office/2006/documentManagement/types"/>
    <ds:schemaRef ds:uri="http://purl.org/dc/dcmitype/"/>
    <ds:schemaRef ds:uri="76bc8f26-8d91-4f68-b952-e5b049acb6ef"/>
  </ds:schemaRefs>
</ds:datastoreItem>
</file>

<file path=customXml/itemProps2.xml><?xml version="1.0" encoding="utf-8"?>
<ds:datastoreItem xmlns:ds="http://schemas.openxmlformats.org/officeDocument/2006/customXml" ds:itemID="{DCCFE95A-F973-4BFE-B3EC-39D1A60A62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bc8f26-8d91-4f68-b952-e5b049acb6ef"/>
    <ds:schemaRef ds:uri="b39b09f5-cafc-4224-bad4-d14490fe18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AAB7D8F-D153-4147-8604-E9F2BC8F457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Laserfiche Theme</Template>
  <TotalTime>1309</TotalTime>
  <Words>138</Words>
  <Application>Microsoft Macintosh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Franklin Gothic Heavy</vt:lpstr>
      <vt:lpstr>Franklin Gothic Medium</vt:lpstr>
      <vt:lpstr>Laserfiche Theme</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Laserfiche Case Studies</dc:title>
  <dc:subject/>
  <dc:creator/>
  <cp:keywords/>
  <dc:description/>
  <cp:lastModifiedBy>Toyo Fukuda</cp:lastModifiedBy>
  <cp:revision>13</cp:revision>
  <dcterms:created xsi:type="dcterms:W3CDTF">2023-07-31T17:04:07Z</dcterms:created>
  <dcterms:modified xsi:type="dcterms:W3CDTF">2023-08-16T00:17:36Z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246ab784-c624-44f2-9cd8-ef442bda7f23</vt:lpwstr>
  </property>
  <property fmtid="{D5CDD505-2E9C-101B-9397-08002B2CF9AE}" pid="3" name="ContentTypeId">
    <vt:lpwstr>0x010100437860C65DBC6D429E02E31FAAF98C9B</vt:lpwstr>
  </property>
  <property fmtid="{D5CDD505-2E9C-101B-9397-08002B2CF9AE}" pid="4" name="MSIP_Label_f42aa342-8706-4288-bd11-ebb85995028c_Enabled">
    <vt:lpwstr>true</vt:lpwstr>
  </property>
  <property fmtid="{D5CDD505-2E9C-101B-9397-08002B2CF9AE}" pid="5" name="MSIP_Label_f42aa342-8706-4288-bd11-ebb85995028c_SetDate">
    <vt:lpwstr>2021-03-08T19:41:13Z</vt:lpwstr>
  </property>
  <property fmtid="{D5CDD505-2E9C-101B-9397-08002B2CF9AE}" pid="6" name="MSIP_Label_f42aa342-8706-4288-bd11-ebb85995028c_Method">
    <vt:lpwstr>Standard</vt:lpwstr>
  </property>
  <property fmtid="{D5CDD505-2E9C-101B-9397-08002B2CF9AE}" pid="7" name="MSIP_Label_f42aa342-8706-4288-bd11-ebb85995028c_Name">
    <vt:lpwstr>Internal</vt:lpwstr>
  </property>
  <property fmtid="{D5CDD505-2E9C-101B-9397-08002B2CF9AE}" pid="8" name="MSIP_Label_f42aa342-8706-4288-bd11-ebb85995028c_SiteId">
    <vt:lpwstr>72f988bf-86f1-41af-91ab-2d7cd011db47</vt:lpwstr>
  </property>
  <property fmtid="{D5CDD505-2E9C-101B-9397-08002B2CF9AE}" pid="9" name="MSIP_Label_f42aa342-8706-4288-bd11-ebb85995028c_ActionId">
    <vt:lpwstr>e58aa798-fc8a-413c-8e05-500419b74ff1</vt:lpwstr>
  </property>
  <property fmtid="{D5CDD505-2E9C-101B-9397-08002B2CF9AE}" pid="10" name="MSIP_Label_f42aa342-8706-4288-bd11-ebb85995028c_ContentBits">
    <vt:lpwstr>0</vt:lpwstr>
  </property>
</Properties>
</file>