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4"/>
  </p:sldMasterIdLst>
  <p:notesMasterIdLst>
    <p:notesMasterId r:id="rId6"/>
  </p:notesMasterIdLst>
  <p:handoutMasterIdLst>
    <p:handoutMasterId r:id="rId7"/>
  </p:handoutMasterIdLst>
  <p:sldIdLst>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ona Lee" initials="YL" lastIdx="1" clrIdx="0">
    <p:extLst>
      <p:ext uri="{19B8F6BF-5375-455C-9EA6-DF929625EA0E}">
        <p15:presenceInfo xmlns:p15="http://schemas.microsoft.com/office/powerpoint/2012/main" userId="7f445ac4d1af5e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505D"/>
    <a:srgbClr val="FFF9BF"/>
    <a:srgbClr val="ECECEC"/>
    <a:srgbClr val="FFFFFF"/>
    <a:srgbClr val="2E2B68"/>
    <a:srgbClr val="0C6F54"/>
    <a:srgbClr val="222930"/>
    <a:srgbClr val="F7FAFB"/>
    <a:srgbClr val="F8E2C0"/>
    <a:srgbClr val="FDF7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39" autoAdjust="0"/>
    <p:restoredTop sz="96327"/>
  </p:normalViewPr>
  <p:slideViewPr>
    <p:cSldViewPr snapToGrid="0">
      <p:cViewPr varScale="1">
        <p:scale>
          <a:sx n="119" d="100"/>
          <a:sy n="119" d="100"/>
        </p:scale>
        <p:origin x="1224" y="192"/>
      </p:cViewPr>
      <p:guideLst/>
    </p:cSldViewPr>
  </p:slideViewPr>
  <p:notesTextViewPr>
    <p:cViewPr>
      <p:scale>
        <a:sx n="1" d="1"/>
        <a:sy n="1" d="1"/>
      </p:scale>
      <p:origin x="0" y="0"/>
    </p:cViewPr>
  </p:notesTextViewPr>
  <p:notesViewPr>
    <p:cSldViewPr snapToGrid="0">
      <p:cViewPr varScale="1">
        <p:scale>
          <a:sx n="104" d="100"/>
          <a:sy n="104" d="100"/>
        </p:scale>
        <p:origin x="1864"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55E4D-89D7-4AB3-AA4C-FD060A59E4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59EF226-116B-4D1C-895C-9B6F657014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79CB49-0505-4733-81CC-4733A89D4B27}" type="datetimeFigureOut">
              <a:rPr lang="en-US" smtClean="0"/>
              <a:t>11/21/23</a:t>
            </a:fld>
            <a:endParaRPr lang="en-US"/>
          </a:p>
        </p:txBody>
      </p:sp>
      <p:sp>
        <p:nvSpPr>
          <p:cNvPr id="4" name="Footer Placeholder 3">
            <a:extLst>
              <a:ext uri="{FF2B5EF4-FFF2-40B4-BE49-F238E27FC236}">
                <a16:creationId xmlns:a16="http://schemas.microsoft.com/office/drawing/2014/main" id="{EDDB9FD8-2F6F-4092-AFC7-3BE43A74BF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AAA2426-8A12-4374-9D83-F11C5F7C63C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889510-F86A-4C1A-B88C-7F268A6233B7}" type="slidenum">
              <a:rPr lang="en-US" smtClean="0"/>
              <a:t>‹#›</a:t>
            </a:fld>
            <a:endParaRPr lang="en-US"/>
          </a:p>
        </p:txBody>
      </p:sp>
    </p:spTree>
    <p:extLst>
      <p:ext uri="{BB962C8B-B14F-4D97-AF65-F5344CB8AC3E}">
        <p14:creationId xmlns:p14="http://schemas.microsoft.com/office/powerpoint/2010/main" val="580114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0FF3D-C5D3-C34D-99FB-0F4BB95CD0B7}" type="datetimeFigureOut">
              <a:rPr lang="en-US" smtClean="0"/>
              <a:t>11/21/23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82F23D-C1D2-2A4C-A3A3-31BA482E5D70}" type="slidenum">
              <a:rPr lang="en-US" smtClean="0"/>
              <a:t>‹#›</a:t>
            </a:fld>
            <a:endParaRPr lang="en-US"/>
          </a:p>
        </p:txBody>
      </p:sp>
    </p:spTree>
    <p:extLst>
      <p:ext uri="{BB962C8B-B14F-4D97-AF65-F5344CB8AC3E}">
        <p14:creationId xmlns:p14="http://schemas.microsoft.com/office/powerpoint/2010/main" val="288041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2F23D-C1D2-2A4C-A3A3-31BA482E5D70}" type="slidenum">
              <a:rPr lang="en-US" smtClean="0"/>
              <a:t>1</a:t>
            </a:fld>
            <a:endParaRPr lang="en-US"/>
          </a:p>
        </p:txBody>
      </p:sp>
    </p:spTree>
    <p:extLst>
      <p:ext uri="{BB962C8B-B14F-4D97-AF65-F5344CB8AC3E}">
        <p14:creationId xmlns:p14="http://schemas.microsoft.com/office/powerpoint/2010/main" val="3604118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General with Header Only with No Background">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F405629B-337D-48B5-327D-9F813E56FA9C}"/>
              </a:ext>
            </a:extLst>
          </p:cNvPr>
          <p:cNvSpPr>
            <a:spLocks noGrp="1" noChangeAspect="1"/>
          </p:cNvSpPr>
          <p:nvPr>
            <p:ph type="pic" sz="quarter" idx="24" hasCustomPrompt="1"/>
          </p:nvPr>
        </p:nvSpPr>
        <p:spPr>
          <a:xfrm>
            <a:off x="3048000" y="4762"/>
            <a:ext cx="5892229" cy="3217862"/>
          </a:xfrm>
          <a:prstGeom prst="rect">
            <a:avLst/>
          </a:prstGeom>
          <a:solidFill>
            <a:schemeClr val="accent3"/>
          </a:solidFill>
        </p:spPr>
        <p:txBody>
          <a:bodyPr anchor="ctr"/>
          <a:lstStyle>
            <a:lvl1pPr marL="0" indent="0" algn="ctr">
              <a:buNone/>
              <a:defRPr lang="en-US" sz="2400" dirty="0">
                <a:solidFill>
                  <a:schemeClr val="tx1"/>
                </a:solidFill>
              </a:defRPr>
            </a:lvl1pPr>
          </a:lstStyle>
          <a:p>
            <a:r>
              <a:rPr lang="en-US" dirty="0"/>
              <a:t>PLACE CASE STUDY KEY ART IMAGE</a:t>
            </a:r>
          </a:p>
        </p:txBody>
      </p:sp>
      <p:sp>
        <p:nvSpPr>
          <p:cNvPr id="3" name="Picture Placeholder 4">
            <a:extLst>
              <a:ext uri="{FF2B5EF4-FFF2-40B4-BE49-F238E27FC236}">
                <a16:creationId xmlns:a16="http://schemas.microsoft.com/office/drawing/2014/main" id="{28804A25-7893-A097-3E35-CA7C513AB57C}"/>
              </a:ext>
            </a:extLst>
          </p:cNvPr>
          <p:cNvSpPr>
            <a:spLocks noGrp="1" noChangeAspect="1"/>
          </p:cNvSpPr>
          <p:nvPr>
            <p:ph type="pic" sz="quarter" idx="23" hasCustomPrompt="1"/>
          </p:nvPr>
        </p:nvSpPr>
        <p:spPr>
          <a:xfrm>
            <a:off x="304799" y="304800"/>
            <a:ext cx="2438399" cy="1619534"/>
          </a:xfrm>
          <a:prstGeom prst="rect">
            <a:avLst/>
          </a:prstGeom>
          <a:solidFill>
            <a:schemeClr val="bg1"/>
          </a:solidFill>
          <a:ln w="6350">
            <a:solidFill>
              <a:schemeClr val="tx1">
                <a:lumMod val="50000"/>
                <a:lumOff val="50000"/>
              </a:schemeClr>
            </a:solidFill>
          </a:ln>
        </p:spPr>
        <p:txBody>
          <a:bodyPr anchor="ctr"/>
          <a:lstStyle>
            <a:lvl1pPr marL="0" indent="0" algn="ctr">
              <a:buNone/>
              <a:defRPr sz="2400"/>
            </a:lvl1pPr>
          </a:lstStyle>
          <a:p>
            <a:r>
              <a:rPr lang="en-US" dirty="0"/>
              <a:t>PLACE CASE STUDY LOGO</a:t>
            </a:r>
          </a:p>
        </p:txBody>
      </p:sp>
      <p:sp>
        <p:nvSpPr>
          <p:cNvPr id="7" name="Rectangle 6">
            <a:extLst>
              <a:ext uri="{FF2B5EF4-FFF2-40B4-BE49-F238E27FC236}">
                <a16:creationId xmlns:a16="http://schemas.microsoft.com/office/drawing/2014/main" id="{5613827F-6135-3BBC-E3EB-40BE54BB00F0}"/>
              </a:ext>
            </a:extLst>
          </p:cNvPr>
          <p:cNvSpPr/>
          <p:nvPr userDrawn="1"/>
        </p:nvSpPr>
        <p:spPr>
          <a:xfrm>
            <a:off x="8940228" y="0"/>
            <a:ext cx="3251771" cy="32226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50688D52-BBF0-0473-90DA-13327C92D5B9}"/>
              </a:ext>
            </a:extLst>
          </p:cNvPr>
          <p:cNvSpPr txBox="1"/>
          <p:nvPr userDrawn="1"/>
        </p:nvSpPr>
        <p:spPr>
          <a:xfrm>
            <a:off x="3251200" y="3411021"/>
            <a:ext cx="2743200" cy="215444"/>
          </a:xfrm>
          <a:prstGeom prst="rect">
            <a:avLst/>
          </a:prstGeom>
          <a:noFill/>
          <a:ln>
            <a:noFill/>
          </a:ln>
        </p:spPr>
        <p:txBody>
          <a:bodyPr wrap="square" lIns="0" tIns="0" rIns="0" bIns="0" rtlCol="0" anchor="b" anchorCtr="0">
            <a:spAutoFit/>
          </a:bodyPr>
          <a:lstStyle/>
          <a:p>
            <a:r>
              <a:rPr lang="en-US" sz="1400" b="1" i="0" dirty="0">
                <a:solidFill>
                  <a:schemeClr val="tx2"/>
                </a:solidFill>
                <a:latin typeface="Franklin Gothic Heavy" panose="020B0603020102020204" pitchFamily="34" charset="0"/>
                <a:cs typeface="TisaPro-Bold" panose="02010504030101020102" pitchFamily="2" charset="77"/>
              </a:rPr>
              <a:t>Situation:</a:t>
            </a:r>
          </a:p>
        </p:txBody>
      </p:sp>
      <p:sp>
        <p:nvSpPr>
          <p:cNvPr id="16" name="TextBox 15">
            <a:extLst>
              <a:ext uri="{FF2B5EF4-FFF2-40B4-BE49-F238E27FC236}">
                <a16:creationId xmlns:a16="http://schemas.microsoft.com/office/drawing/2014/main" id="{93893DDA-CDD7-F619-9EF5-BBC168582408}"/>
              </a:ext>
            </a:extLst>
          </p:cNvPr>
          <p:cNvSpPr txBox="1"/>
          <p:nvPr userDrawn="1"/>
        </p:nvSpPr>
        <p:spPr>
          <a:xfrm>
            <a:off x="6197028" y="3411021"/>
            <a:ext cx="2743200" cy="215444"/>
          </a:xfrm>
          <a:prstGeom prst="rect">
            <a:avLst/>
          </a:prstGeom>
          <a:noFill/>
          <a:ln>
            <a:noFill/>
          </a:ln>
        </p:spPr>
        <p:txBody>
          <a:bodyPr wrap="square" lIns="0" tIns="0" rIns="0" bIns="0" rtlCol="0" anchor="b" anchorCtr="0">
            <a:spAutoFit/>
          </a:bodyPr>
          <a:lstStyle/>
          <a:p>
            <a:r>
              <a:rPr lang="en-US" sz="1400" b="0" i="0" dirty="0">
                <a:solidFill>
                  <a:schemeClr val="tx2"/>
                </a:solidFill>
                <a:latin typeface="Franklin Gothic Heavy" panose="020B0603020102020204" pitchFamily="34" charset="0"/>
                <a:cs typeface="TisaPro-Bold" panose="02010504030101020102" pitchFamily="2" charset="77"/>
              </a:rPr>
              <a:t>Solution:</a:t>
            </a:r>
          </a:p>
        </p:txBody>
      </p:sp>
      <p:sp>
        <p:nvSpPr>
          <p:cNvPr id="18" name="TextBox 17">
            <a:extLst>
              <a:ext uri="{FF2B5EF4-FFF2-40B4-BE49-F238E27FC236}">
                <a16:creationId xmlns:a16="http://schemas.microsoft.com/office/drawing/2014/main" id="{64592BD9-1313-F743-8122-5C086041F329}"/>
              </a:ext>
            </a:extLst>
          </p:cNvPr>
          <p:cNvSpPr txBox="1"/>
          <p:nvPr userDrawn="1"/>
        </p:nvSpPr>
        <p:spPr>
          <a:xfrm>
            <a:off x="9148425" y="3411021"/>
            <a:ext cx="2743200" cy="215444"/>
          </a:xfrm>
          <a:prstGeom prst="rect">
            <a:avLst/>
          </a:prstGeom>
          <a:noFill/>
          <a:ln>
            <a:noFill/>
          </a:ln>
        </p:spPr>
        <p:txBody>
          <a:bodyPr wrap="square" lIns="0" tIns="0" rIns="0" bIns="0" rtlCol="0" anchor="b" anchorCtr="0">
            <a:spAutoFit/>
          </a:bodyPr>
          <a:lstStyle/>
          <a:p>
            <a:r>
              <a:rPr lang="en-US" sz="1400" b="1" i="0" dirty="0">
                <a:solidFill>
                  <a:schemeClr val="tx2"/>
                </a:solidFill>
                <a:latin typeface="Franklin Gothic Heavy" panose="020B0603020102020204" pitchFamily="34" charset="0"/>
                <a:cs typeface="TisaPro-Bold" panose="02010504030101020102" pitchFamily="2" charset="77"/>
              </a:rPr>
              <a:t>Impact:</a:t>
            </a:r>
          </a:p>
        </p:txBody>
      </p:sp>
      <p:sp>
        <p:nvSpPr>
          <p:cNvPr id="25" name="Text Placeholder 23">
            <a:extLst>
              <a:ext uri="{FF2B5EF4-FFF2-40B4-BE49-F238E27FC236}">
                <a16:creationId xmlns:a16="http://schemas.microsoft.com/office/drawing/2014/main" id="{DD231317-1353-9562-774F-7854840BF5A2}"/>
              </a:ext>
            </a:extLst>
          </p:cNvPr>
          <p:cNvSpPr>
            <a:spLocks noGrp="1"/>
          </p:cNvSpPr>
          <p:nvPr>
            <p:ph type="body" sz="quarter" idx="27" hasCustomPrompt="1"/>
          </p:nvPr>
        </p:nvSpPr>
        <p:spPr>
          <a:xfrm>
            <a:off x="300038" y="2130359"/>
            <a:ext cx="2443162" cy="3913673"/>
          </a:xfrm>
          <a:prstGeom prst="rect">
            <a:avLst/>
          </a:prstGeom>
        </p:spPr>
        <p:txBody>
          <a:bodyPr lIns="0" tIns="0" rIns="0" bIns="0" anchor="b"/>
          <a:lstStyle>
            <a:lvl1pPr marL="0" indent="0">
              <a:lnSpc>
                <a:spcPts val="1600"/>
              </a:lnSpc>
              <a:spcBef>
                <a:spcPts val="0"/>
              </a:spcBef>
              <a:spcAft>
                <a:spcPts val="400"/>
              </a:spcAft>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customer summary. Please bold customer, industry, size, country, products and services and solution providers. Add bullets under Products and Services.</a:t>
            </a:r>
          </a:p>
        </p:txBody>
      </p:sp>
      <p:sp>
        <p:nvSpPr>
          <p:cNvPr id="28" name="Text Placeholder 26">
            <a:extLst>
              <a:ext uri="{FF2B5EF4-FFF2-40B4-BE49-F238E27FC236}">
                <a16:creationId xmlns:a16="http://schemas.microsoft.com/office/drawing/2014/main" id="{A41DEC95-4BA3-33C9-FB1F-78303ABA459C}"/>
              </a:ext>
            </a:extLst>
          </p:cNvPr>
          <p:cNvSpPr>
            <a:spLocks noGrp="1"/>
          </p:cNvSpPr>
          <p:nvPr>
            <p:ph type="body" sz="quarter" idx="28" hasCustomPrompt="1"/>
          </p:nvPr>
        </p:nvSpPr>
        <p:spPr>
          <a:xfrm>
            <a:off x="3251200" y="3645273"/>
            <a:ext cx="2743200" cy="2398759"/>
          </a:xfrm>
          <a:prstGeom prst="rect">
            <a:avLst/>
          </a:prstGeom>
        </p:spPr>
        <p:txBody>
          <a:bodyPr lIns="0" tIns="0" rIns="0" bIns="0"/>
          <a:lstStyle>
            <a:lvl1pPr marL="0" indent="0">
              <a:lnSpc>
                <a:spcPts val="1600"/>
              </a:lnSpc>
              <a:spcBef>
                <a:spcPts val="0"/>
              </a:spcBef>
              <a:spcAft>
                <a:spcPts val="400"/>
              </a:spcAft>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 Word count should be 32-40 words (230-270 characters with spaces)</a:t>
            </a:r>
          </a:p>
        </p:txBody>
      </p:sp>
      <p:sp>
        <p:nvSpPr>
          <p:cNvPr id="29" name="Text Placeholder 26">
            <a:extLst>
              <a:ext uri="{FF2B5EF4-FFF2-40B4-BE49-F238E27FC236}">
                <a16:creationId xmlns:a16="http://schemas.microsoft.com/office/drawing/2014/main" id="{746BC23C-9F90-7EFA-9CD8-E3340274A87E}"/>
              </a:ext>
            </a:extLst>
          </p:cNvPr>
          <p:cNvSpPr>
            <a:spLocks noGrp="1"/>
          </p:cNvSpPr>
          <p:nvPr>
            <p:ph type="body" sz="quarter" idx="29" hasCustomPrompt="1"/>
          </p:nvPr>
        </p:nvSpPr>
        <p:spPr>
          <a:xfrm>
            <a:off x="6197028" y="3645273"/>
            <a:ext cx="2743200" cy="2398759"/>
          </a:xfrm>
          <a:prstGeom prst="rect">
            <a:avLst/>
          </a:prstGeom>
        </p:spPr>
        <p:txBody>
          <a:bodyPr lIns="0" tIns="0" rIns="0" bIns="0"/>
          <a:lstStyle>
            <a:lvl1pPr marL="0" indent="0">
              <a:lnSpc>
                <a:spcPts val="1600"/>
              </a:lnSpc>
              <a:spcBef>
                <a:spcPts val="0"/>
              </a:spcBef>
              <a:spcAft>
                <a:spcPts val="400"/>
              </a:spcAft>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 Word count should be 32-40 words (230-270 characters with spaces)</a:t>
            </a:r>
          </a:p>
        </p:txBody>
      </p:sp>
      <p:sp>
        <p:nvSpPr>
          <p:cNvPr id="30" name="Text Placeholder 26">
            <a:extLst>
              <a:ext uri="{FF2B5EF4-FFF2-40B4-BE49-F238E27FC236}">
                <a16:creationId xmlns:a16="http://schemas.microsoft.com/office/drawing/2014/main" id="{5F432C6B-6C02-B063-46F6-A3B082C434B2}"/>
              </a:ext>
            </a:extLst>
          </p:cNvPr>
          <p:cNvSpPr>
            <a:spLocks noGrp="1"/>
          </p:cNvSpPr>
          <p:nvPr>
            <p:ph type="body" sz="quarter" idx="30" hasCustomPrompt="1"/>
          </p:nvPr>
        </p:nvSpPr>
        <p:spPr>
          <a:xfrm>
            <a:off x="9152647" y="3645273"/>
            <a:ext cx="2734553" cy="2398759"/>
          </a:xfrm>
          <a:prstGeom prst="rect">
            <a:avLst/>
          </a:prstGeom>
        </p:spPr>
        <p:txBody>
          <a:bodyPr lIns="0" tIns="0" rIns="0" bIns="0"/>
          <a:lstStyle>
            <a:lvl1pPr marL="0" indent="0">
              <a:lnSpc>
                <a:spcPts val="1600"/>
              </a:lnSpc>
              <a:spcBef>
                <a:spcPts val="0"/>
              </a:spcBef>
              <a:spcAft>
                <a:spcPts val="400"/>
              </a:spcAft>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 Word count should be 32-40 words (230-270 characters with spaces)</a:t>
            </a:r>
          </a:p>
        </p:txBody>
      </p:sp>
      <p:sp>
        <p:nvSpPr>
          <p:cNvPr id="32" name="Text Placeholder 31">
            <a:extLst>
              <a:ext uri="{FF2B5EF4-FFF2-40B4-BE49-F238E27FC236}">
                <a16:creationId xmlns:a16="http://schemas.microsoft.com/office/drawing/2014/main" id="{25F8601D-2473-9479-441A-CABDFBEFFE3B}"/>
              </a:ext>
            </a:extLst>
          </p:cNvPr>
          <p:cNvSpPr>
            <a:spLocks noGrp="1"/>
          </p:cNvSpPr>
          <p:nvPr>
            <p:ph type="body" sz="quarter" idx="31" hasCustomPrompt="1"/>
          </p:nvPr>
        </p:nvSpPr>
        <p:spPr>
          <a:xfrm>
            <a:off x="8940800" y="304800"/>
            <a:ext cx="2955047" cy="1941253"/>
          </a:xfrm>
          <a:prstGeom prst="rect">
            <a:avLst/>
          </a:prstGeom>
        </p:spPr>
        <p:txBody>
          <a:bodyPr lIns="0" tIns="0" rIns="0" bIns="0" anchor="ctr"/>
          <a:lstStyle>
            <a:lvl1pPr marL="174625" indent="-58738">
              <a:lnSpc>
                <a:spcPts val="1600"/>
              </a:lnSpc>
              <a:spcBef>
                <a:spcPts val="0"/>
              </a:spcBef>
              <a:spcAft>
                <a:spcPts val="400"/>
              </a:spcAft>
              <a:buNone/>
              <a:tabLst/>
              <a:defRPr sz="1200">
                <a:solidFill>
                  <a:schemeClr val="bg1"/>
                </a:solidFill>
              </a:defRPr>
            </a:lvl1pPr>
          </a:lstStyle>
          <a:p>
            <a:pPr lvl="0"/>
            <a:r>
              <a:rPr lang="en-US" dirty="0"/>
              <a:t>Click to edit quote style. It’s indented to accommodate for the quote marks.</a:t>
            </a:r>
          </a:p>
        </p:txBody>
      </p:sp>
      <p:sp>
        <p:nvSpPr>
          <p:cNvPr id="34" name="Text Placeholder 33">
            <a:extLst>
              <a:ext uri="{FF2B5EF4-FFF2-40B4-BE49-F238E27FC236}">
                <a16:creationId xmlns:a16="http://schemas.microsoft.com/office/drawing/2014/main" id="{7BBBFC27-C14E-C8F8-9F12-15B96D271E1E}"/>
              </a:ext>
            </a:extLst>
          </p:cNvPr>
          <p:cNvSpPr>
            <a:spLocks noGrp="1"/>
          </p:cNvSpPr>
          <p:nvPr>
            <p:ph type="body" sz="quarter" idx="32" hasCustomPrompt="1"/>
          </p:nvPr>
        </p:nvSpPr>
        <p:spPr>
          <a:xfrm>
            <a:off x="9144000" y="2422526"/>
            <a:ext cx="2743200" cy="587968"/>
          </a:xfrm>
          <a:prstGeom prst="rect">
            <a:avLst/>
          </a:prstGeom>
        </p:spPr>
        <p:txBody>
          <a:bodyPr lIns="0" tIns="0" rIns="0" bIns="0" anchor="b"/>
          <a:lstStyle>
            <a:lvl1pPr marL="0" indent="0">
              <a:lnSpc>
                <a:spcPts val="1600"/>
              </a:lnSpc>
              <a:spcBef>
                <a:spcPts val="0"/>
              </a:spcBef>
              <a:spcAft>
                <a:spcPts val="400"/>
              </a:spcAft>
              <a:buNone/>
              <a:defRPr sz="12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(add EM dash) Click to add name, job role and organization</a:t>
            </a:r>
          </a:p>
        </p:txBody>
      </p:sp>
      <p:sp>
        <p:nvSpPr>
          <p:cNvPr id="4" name="Rounded Rectangle 3">
            <a:extLst>
              <a:ext uri="{FF2B5EF4-FFF2-40B4-BE49-F238E27FC236}">
                <a16:creationId xmlns:a16="http://schemas.microsoft.com/office/drawing/2014/main" id="{8F4C02DB-80FD-2B12-0629-A52D89E6604B}"/>
              </a:ext>
            </a:extLst>
          </p:cNvPr>
          <p:cNvSpPr/>
          <p:nvPr userDrawn="1"/>
        </p:nvSpPr>
        <p:spPr>
          <a:xfrm>
            <a:off x="316900" y="6244604"/>
            <a:ext cx="2426298" cy="40783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59C5DAE-AE15-0FF6-B2A4-D234D75D134B}"/>
              </a:ext>
            </a:extLst>
          </p:cNvPr>
          <p:cNvSpPr txBox="1"/>
          <p:nvPr userDrawn="1"/>
        </p:nvSpPr>
        <p:spPr>
          <a:xfrm>
            <a:off x="316900" y="6310022"/>
            <a:ext cx="2426298" cy="276999"/>
          </a:xfrm>
          <a:prstGeom prst="rect">
            <a:avLst/>
          </a:prstGeom>
          <a:noFill/>
        </p:spPr>
        <p:txBody>
          <a:bodyPr wrap="square" rtlCol="0">
            <a:spAutoFit/>
          </a:bodyPr>
          <a:lstStyle/>
          <a:p>
            <a:pPr algn="ctr"/>
            <a:r>
              <a:rPr lang="en-US" sz="1200" b="1" u="sng" dirty="0">
                <a:solidFill>
                  <a:schemeClr val="bg1"/>
                </a:solidFill>
              </a:rPr>
              <a:t>Read the full story here</a:t>
            </a:r>
          </a:p>
        </p:txBody>
      </p:sp>
    </p:spTree>
    <p:extLst>
      <p:ext uri="{BB962C8B-B14F-4D97-AF65-F5344CB8AC3E}">
        <p14:creationId xmlns:p14="http://schemas.microsoft.com/office/powerpoint/2010/main" val="53361294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07E7CF-9359-37FB-6438-AE13C0300DD5}"/>
              </a:ext>
            </a:extLst>
          </p:cNvPr>
          <p:cNvSpPr/>
          <p:nvPr userDrawn="1"/>
        </p:nvSpPr>
        <p:spPr>
          <a:xfrm>
            <a:off x="0" y="0"/>
            <a:ext cx="3048000" cy="68532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595657B7-16B5-F36C-B29E-287CC5455D28}"/>
              </a:ext>
            </a:extLst>
          </p:cNvPr>
          <p:cNvCxnSpPr>
            <a:cxnSpLocks/>
          </p:cNvCxnSpPr>
          <p:nvPr userDrawn="1"/>
        </p:nvCxnSpPr>
        <p:spPr>
          <a:xfrm>
            <a:off x="3251200" y="6244604"/>
            <a:ext cx="8636000" cy="0"/>
          </a:xfrm>
          <a:prstGeom prst="line">
            <a:avLst/>
          </a:prstGeom>
          <a:ln w="19050">
            <a:solidFill>
              <a:schemeClr val="accent3"/>
            </a:solidFill>
          </a:ln>
        </p:spPr>
        <p:style>
          <a:lnRef idx="1">
            <a:schemeClr val="dk1"/>
          </a:lnRef>
          <a:fillRef idx="0">
            <a:schemeClr val="dk1"/>
          </a:fillRef>
          <a:effectRef idx="0">
            <a:schemeClr val="dk1"/>
          </a:effectRef>
          <a:fontRef idx="minor">
            <a:schemeClr val="tx1"/>
          </a:fontRef>
        </p:style>
      </p:cxnSp>
      <p:pic>
        <p:nvPicPr>
          <p:cNvPr id="4" name="Graphic 3">
            <a:extLst>
              <a:ext uri="{FF2B5EF4-FFF2-40B4-BE49-F238E27FC236}">
                <a16:creationId xmlns:a16="http://schemas.microsoft.com/office/drawing/2014/main" id="{F37C92C9-3552-67D5-1CA3-A7117CA264B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68471" y="6415150"/>
            <a:ext cx="1476089" cy="256712"/>
          </a:xfrm>
          <a:prstGeom prst="rect">
            <a:avLst/>
          </a:prstGeom>
        </p:spPr>
      </p:pic>
    </p:spTree>
    <p:extLst>
      <p:ext uri="{BB962C8B-B14F-4D97-AF65-F5344CB8AC3E}">
        <p14:creationId xmlns:p14="http://schemas.microsoft.com/office/powerpoint/2010/main" val="162466971"/>
      </p:ext>
    </p:extLst>
  </p:cSld>
  <p:clrMap bg1="lt1" tx1="dk1" bg2="lt2" tx2="dk2" accent1="accent1" accent2="accent2" accent3="accent3" accent4="accent4" accent5="accent5" accent6="accent6" hlink="hlink" folHlink="folHlink"/>
  <p:sldLayoutIdLst>
    <p:sldLayoutId id="214748380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5" userDrawn="1">
          <p15:clr>
            <a:srgbClr val="F26B43"/>
          </p15:clr>
        </p15:guide>
        <p15:guide id="36" pos="7680" userDrawn="1">
          <p15:clr>
            <a:srgbClr val="F26B43"/>
          </p15:clr>
        </p15:guide>
        <p15:guide id="37" pos="192" userDrawn="1">
          <p15:clr>
            <a:srgbClr val="F26B43"/>
          </p15:clr>
        </p15:guide>
        <p15:guide id="38" pos="680" userDrawn="1">
          <p15:clr>
            <a:srgbClr val="F26B43"/>
          </p15:clr>
        </p15:guide>
        <p15:guide id="39" pos="808" userDrawn="1">
          <p15:clr>
            <a:srgbClr val="F26B43"/>
          </p15:clr>
        </p15:guide>
        <p15:guide id="40" pos="1304" userDrawn="1">
          <p15:clr>
            <a:srgbClr val="F26B43"/>
          </p15:clr>
        </p15:guide>
        <p15:guide id="41" pos="1432" userDrawn="1">
          <p15:clr>
            <a:srgbClr val="F26B43"/>
          </p15:clr>
        </p15:guide>
        <p15:guide id="42" pos="1920" userDrawn="1">
          <p15:clr>
            <a:srgbClr val="F26B43"/>
          </p15:clr>
        </p15:guide>
        <p15:guide id="43" pos="2048" userDrawn="1">
          <p15:clr>
            <a:srgbClr val="F26B43"/>
          </p15:clr>
        </p15:guide>
        <p15:guide id="44" pos="2536" userDrawn="1">
          <p15:clr>
            <a:srgbClr val="F26B43"/>
          </p15:clr>
        </p15:guide>
        <p15:guide id="45" pos="2664" userDrawn="1">
          <p15:clr>
            <a:srgbClr val="F26B43"/>
          </p15:clr>
        </p15:guide>
        <p15:guide id="46" pos="3160" userDrawn="1">
          <p15:clr>
            <a:srgbClr val="F26B43"/>
          </p15:clr>
        </p15:guide>
        <p15:guide id="47" pos="3288" userDrawn="1">
          <p15:clr>
            <a:srgbClr val="F26B43"/>
          </p15:clr>
        </p15:guide>
        <p15:guide id="48" pos="3776" userDrawn="1">
          <p15:clr>
            <a:srgbClr val="F26B43"/>
          </p15:clr>
        </p15:guide>
        <p15:guide id="49" pos="3904" userDrawn="1">
          <p15:clr>
            <a:srgbClr val="F26B43"/>
          </p15:clr>
        </p15:guide>
        <p15:guide id="50" pos="4392" userDrawn="1">
          <p15:clr>
            <a:srgbClr val="F26B43"/>
          </p15:clr>
        </p15:guide>
        <p15:guide id="51" pos="4520" userDrawn="1">
          <p15:clr>
            <a:srgbClr val="F26B43"/>
          </p15:clr>
        </p15:guide>
        <p15:guide id="52" pos="5016" userDrawn="1">
          <p15:clr>
            <a:srgbClr val="F26B43"/>
          </p15:clr>
        </p15:guide>
        <p15:guide id="53" pos="5144" userDrawn="1">
          <p15:clr>
            <a:srgbClr val="F26B43"/>
          </p15:clr>
        </p15:guide>
        <p15:guide id="54" pos="5632" userDrawn="1">
          <p15:clr>
            <a:srgbClr val="F26B43"/>
          </p15:clr>
        </p15:guide>
        <p15:guide id="55" pos="5760" userDrawn="1">
          <p15:clr>
            <a:srgbClr val="F26B43"/>
          </p15:clr>
        </p15:guide>
        <p15:guide id="56" pos="6248" userDrawn="1">
          <p15:clr>
            <a:srgbClr val="F26B43"/>
          </p15:clr>
        </p15:guide>
        <p15:guide id="57" pos="6376" userDrawn="1">
          <p15:clr>
            <a:srgbClr val="F26B43"/>
          </p15:clr>
        </p15:guide>
        <p15:guide id="58" pos="6872" userDrawn="1">
          <p15:clr>
            <a:srgbClr val="F26B43"/>
          </p15:clr>
        </p15:guide>
        <p15:guide id="59" pos="7000" userDrawn="1">
          <p15:clr>
            <a:srgbClr val="F26B43"/>
          </p15:clr>
        </p15:guide>
        <p15:guide id="60" pos="7488" userDrawn="1">
          <p15:clr>
            <a:srgbClr val="F26B43"/>
          </p15:clr>
        </p15:guide>
        <p15:guide id="61" orient="horz" userDrawn="1">
          <p15:clr>
            <a:srgbClr val="F26B43"/>
          </p15:clr>
        </p15:guide>
        <p15:guide id="62" orient="horz" pos="4320" userDrawn="1">
          <p15:clr>
            <a:srgbClr val="F26B43"/>
          </p15:clr>
        </p15:guide>
        <p15:guide id="63" orient="horz" pos="192" userDrawn="1">
          <p15:clr>
            <a:srgbClr val="F26B43"/>
          </p15:clr>
        </p15:guide>
        <p15:guide id="64" orient="horz" pos="4124" userDrawn="1">
          <p15:clr>
            <a:srgbClr val="F26B43"/>
          </p15:clr>
        </p15:guide>
        <p15:guide id="65" orient="horz" pos="4061" userDrawn="1">
          <p15:clr>
            <a:srgbClr val="FBAE40"/>
          </p15:clr>
        </p15:guide>
        <p15:guide id="66" pos="3840" userDrawn="1">
          <p15:clr>
            <a:srgbClr val="5ACBF0"/>
          </p15:clr>
        </p15:guide>
        <p15:guide id="67" orient="horz" pos="2160" userDrawn="1">
          <p15:clr>
            <a:srgbClr val="5ACBF0"/>
          </p15:clr>
        </p15:guide>
        <p15:guide id="68" pos="264" userDrawn="1">
          <p15:clr>
            <a:srgbClr val="FBAE40"/>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www.laserfiche.com/products/document-and-records-management/?utm_source=case-study&amp;utm_medium=presentation&amp;utm_campaign=government" TargetMode="External"/><Relationship Id="rId7"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laserfiche.com/resources/customer-stories/town-of-paradise/?utm_source=case-study&amp;utm_medium=presentation&amp;utm_campaign=government" TargetMode="External"/><Relationship Id="rId5" Type="http://schemas.openxmlformats.org/officeDocument/2006/relationships/hyperlink" Target="https://www.laserfiche.com/products/process-automation/?utm_source=case-study&amp;utm_medium=presentation&amp;utm_campaign=government" TargetMode="External"/><Relationship Id="rId4" Type="http://schemas.openxmlformats.org/officeDocument/2006/relationships/hyperlink" Target="https://www.laserfiche.com/products/intelligent-data-capture/?utm_source=case-study&amp;utm_medium=presentation&amp;utm_campaign=govern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CE6CD887-CF88-9ABF-BC68-F9902ACF8760}"/>
              </a:ext>
            </a:extLst>
          </p:cNvPr>
          <p:cNvSpPr>
            <a:spLocks noGrp="1"/>
          </p:cNvSpPr>
          <p:nvPr>
            <p:ph type="body" sz="quarter" idx="27"/>
          </p:nvPr>
        </p:nvSpPr>
        <p:spPr/>
        <p:txBody>
          <a:bodyPr/>
          <a:lstStyle/>
          <a:p>
            <a:r>
              <a:rPr lang="en-US" b="1" dirty="0"/>
              <a:t>Customer:</a:t>
            </a:r>
            <a:br>
              <a:rPr lang="en-US" dirty="0"/>
            </a:br>
            <a:r>
              <a:rPr lang="en-US" dirty="0"/>
              <a:t>Town of Paradise</a:t>
            </a:r>
          </a:p>
          <a:p>
            <a:r>
              <a:rPr lang="en-US" b="1" dirty="0"/>
              <a:t>Industry:</a:t>
            </a:r>
            <a:br>
              <a:rPr lang="en-US" dirty="0"/>
            </a:br>
            <a:r>
              <a:rPr lang="en-US" dirty="0"/>
              <a:t>Government</a:t>
            </a:r>
          </a:p>
          <a:p>
            <a:r>
              <a:rPr lang="en-US" b="1" dirty="0"/>
              <a:t>Size:</a:t>
            </a:r>
            <a:br>
              <a:rPr lang="en-US" dirty="0"/>
            </a:br>
            <a:r>
              <a:rPr lang="en-US" dirty="0"/>
              <a:t>Over 22,000 residents</a:t>
            </a:r>
          </a:p>
          <a:p>
            <a:r>
              <a:rPr lang="en-US" b="1" dirty="0"/>
              <a:t>Country:</a:t>
            </a:r>
            <a:br>
              <a:rPr lang="en-US" dirty="0"/>
            </a:br>
            <a:r>
              <a:rPr lang="en-US" dirty="0"/>
              <a:t>Canada</a:t>
            </a:r>
          </a:p>
          <a:p>
            <a:r>
              <a:rPr lang="en-US" b="1" dirty="0"/>
              <a:t>Products and Services:</a:t>
            </a:r>
          </a:p>
          <a:p>
            <a:pPr marL="171450" indent="-171450">
              <a:buFont typeface="Arial" panose="020B0604020202020204" pitchFamily="34" charset="0"/>
              <a:buChar char="•"/>
            </a:pPr>
            <a:r>
              <a:rPr lang="en-US" dirty="0">
                <a:hlinkClick r:id="rId3"/>
              </a:rPr>
              <a:t>Document and Records Management</a:t>
            </a:r>
            <a:endParaRPr lang="en-US" dirty="0"/>
          </a:p>
          <a:p>
            <a:pPr marL="171450" indent="-171450">
              <a:buFont typeface="Arial" panose="020B0604020202020204" pitchFamily="34" charset="0"/>
              <a:buChar char="•"/>
            </a:pPr>
            <a:r>
              <a:rPr lang="en-US" dirty="0">
                <a:hlinkClick r:id="rId4"/>
              </a:rPr>
              <a:t>Intelligent Data Capture</a:t>
            </a:r>
            <a:endParaRPr lang="en-US" dirty="0"/>
          </a:p>
          <a:p>
            <a:pPr marL="171450" indent="-171450">
              <a:buFont typeface="Arial" panose="020B0604020202020204" pitchFamily="34" charset="0"/>
              <a:buChar char="•"/>
            </a:pPr>
            <a:r>
              <a:rPr lang="en-US" dirty="0">
                <a:hlinkClick r:id="rId5"/>
              </a:rPr>
              <a:t>Process Automation</a:t>
            </a:r>
            <a:endParaRPr lang="nn-NO" dirty="0"/>
          </a:p>
        </p:txBody>
      </p:sp>
      <p:sp>
        <p:nvSpPr>
          <p:cNvPr id="29" name="Text Placeholder 28">
            <a:extLst>
              <a:ext uri="{FF2B5EF4-FFF2-40B4-BE49-F238E27FC236}">
                <a16:creationId xmlns:a16="http://schemas.microsoft.com/office/drawing/2014/main" id="{0CE3811D-E641-8A3C-0922-7EDB5107C6D1}"/>
              </a:ext>
            </a:extLst>
          </p:cNvPr>
          <p:cNvSpPr>
            <a:spLocks noGrp="1"/>
          </p:cNvSpPr>
          <p:nvPr>
            <p:ph type="body" sz="quarter" idx="28"/>
          </p:nvPr>
        </p:nvSpPr>
        <p:spPr/>
        <p:txBody>
          <a:bodyPr/>
          <a:lstStyle/>
          <a:p>
            <a:r>
              <a:rPr lang="en-US" dirty="0"/>
              <a:t>The Town of Paradise previously ran on processes that were dependent on the submission of physical documents. This led the town to seek a solution to digitize content and core processes as part of a wider digital transformation initiative to facilitate service to citizens and minimize storage costs.</a:t>
            </a:r>
          </a:p>
        </p:txBody>
      </p:sp>
      <p:sp>
        <p:nvSpPr>
          <p:cNvPr id="30" name="Text Placeholder 29">
            <a:extLst>
              <a:ext uri="{FF2B5EF4-FFF2-40B4-BE49-F238E27FC236}">
                <a16:creationId xmlns:a16="http://schemas.microsoft.com/office/drawing/2014/main" id="{158E797E-F56C-A236-3CFB-CE2F29416B0D}"/>
              </a:ext>
            </a:extLst>
          </p:cNvPr>
          <p:cNvSpPr>
            <a:spLocks noGrp="1"/>
          </p:cNvSpPr>
          <p:nvPr>
            <p:ph type="body" sz="quarter" idx="29"/>
          </p:nvPr>
        </p:nvSpPr>
        <p:spPr>
          <a:xfrm>
            <a:off x="6197028" y="3645273"/>
            <a:ext cx="2519589" cy="2398759"/>
          </a:xfrm>
        </p:spPr>
        <p:txBody>
          <a:bodyPr/>
          <a:lstStyle/>
          <a:p>
            <a:r>
              <a:rPr lang="en-US" dirty="0"/>
              <a:t>Laserfiche was implemented initially to manage filing of civic documents, as well as to develop workflows and forms for processes such as accounts payable, building inspections and correspondence management.</a:t>
            </a:r>
          </a:p>
        </p:txBody>
      </p:sp>
      <p:sp>
        <p:nvSpPr>
          <p:cNvPr id="31" name="Text Placeholder 30">
            <a:extLst>
              <a:ext uri="{FF2B5EF4-FFF2-40B4-BE49-F238E27FC236}">
                <a16:creationId xmlns:a16="http://schemas.microsoft.com/office/drawing/2014/main" id="{F8C1AA74-3E33-F5CA-B4EB-21846BD89160}"/>
              </a:ext>
            </a:extLst>
          </p:cNvPr>
          <p:cNvSpPr>
            <a:spLocks noGrp="1"/>
          </p:cNvSpPr>
          <p:nvPr>
            <p:ph type="body" sz="quarter" idx="30"/>
          </p:nvPr>
        </p:nvSpPr>
        <p:spPr/>
        <p:txBody>
          <a:bodyPr/>
          <a:lstStyle/>
          <a:p>
            <a:r>
              <a:rPr lang="en-US" dirty="0"/>
              <a:t>The Town of Paradise has been able to accelerate its digital transformation, which was crucial during the pandemic as employees worked from home. Digitizing over 400,000 files since 2015, the town has also experienced increased efficiency in back-office tasks by 30%.</a:t>
            </a:r>
          </a:p>
        </p:txBody>
      </p:sp>
      <p:sp>
        <p:nvSpPr>
          <p:cNvPr id="32" name="Text Placeholder 31">
            <a:extLst>
              <a:ext uri="{FF2B5EF4-FFF2-40B4-BE49-F238E27FC236}">
                <a16:creationId xmlns:a16="http://schemas.microsoft.com/office/drawing/2014/main" id="{4DDC82AB-75B6-2952-5BB8-2119C5986C14}"/>
              </a:ext>
            </a:extLst>
          </p:cNvPr>
          <p:cNvSpPr>
            <a:spLocks noGrp="1"/>
          </p:cNvSpPr>
          <p:nvPr>
            <p:ph type="body" sz="quarter" idx="31"/>
          </p:nvPr>
        </p:nvSpPr>
        <p:spPr>
          <a:xfrm>
            <a:off x="8940800" y="646043"/>
            <a:ext cx="2955047" cy="1182566"/>
          </a:xfrm>
        </p:spPr>
        <p:txBody>
          <a:bodyPr/>
          <a:lstStyle/>
          <a:p>
            <a:r>
              <a:rPr lang="en-US" dirty="0"/>
              <a:t>“Since implementing Laserfiche, we have greater insight into on-site locations with recurring problems. Staff can more effectively identify and address problems, saving on time and costs without revisiting the same location again.”</a:t>
            </a:r>
          </a:p>
        </p:txBody>
      </p:sp>
      <p:sp>
        <p:nvSpPr>
          <p:cNvPr id="33" name="Text Placeholder 32">
            <a:extLst>
              <a:ext uri="{FF2B5EF4-FFF2-40B4-BE49-F238E27FC236}">
                <a16:creationId xmlns:a16="http://schemas.microsoft.com/office/drawing/2014/main" id="{8208CFDE-A959-2EA3-4E89-55694EDB3315}"/>
              </a:ext>
            </a:extLst>
          </p:cNvPr>
          <p:cNvSpPr>
            <a:spLocks noGrp="1"/>
          </p:cNvSpPr>
          <p:nvPr>
            <p:ph type="body" sz="quarter" idx="32"/>
          </p:nvPr>
        </p:nvSpPr>
        <p:spPr>
          <a:xfrm>
            <a:off x="9144000" y="2005082"/>
            <a:ext cx="2743200" cy="587968"/>
          </a:xfrm>
        </p:spPr>
        <p:txBody>
          <a:bodyPr/>
          <a:lstStyle/>
          <a:p>
            <a:r>
              <a:rPr lang="en-US" dirty="0"/>
              <a:t>— Elizabeth </a:t>
            </a:r>
            <a:r>
              <a:rPr lang="en-US" dirty="0" err="1"/>
              <a:t>Piercey</a:t>
            </a:r>
            <a:r>
              <a:rPr lang="en-US" dirty="0"/>
              <a:t>, Purchasing and Risk Manager, Town of Paradise</a:t>
            </a:r>
          </a:p>
        </p:txBody>
      </p:sp>
      <p:sp>
        <p:nvSpPr>
          <p:cNvPr id="2" name="Rounded Rectangle 1">
            <a:hlinkClick r:id="rId6"/>
            <a:extLst>
              <a:ext uri="{FF2B5EF4-FFF2-40B4-BE49-F238E27FC236}">
                <a16:creationId xmlns:a16="http://schemas.microsoft.com/office/drawing/2014/main" id="{2B766E24-6DD1-DFE5-BB79-3B324202C0C1}"/>
              </a:ext>
            </a:extLst>
          </p:cNvPr>
          <p:cNvSpPr/>
          <p:nvPr/>
        </p:nvSpPr>
        <p:spPr>
          <a:xfrm>
            <a:off x="316900" y="6244604"/>
            <a:ext cx="2426298" cy="4078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a:extLst>
              <a:ext uri="{FF2B5EF4-FFF2-40B4-BE49-F238E27FC236}">
                <a16:creationId xmlns:a16="http://schemas.microsoft.com/office/drawing/2014/main" id="{3C9465DD-A5A5-8C1C-0EE0-C202E47D877F}"/>
              </a:ext>
            </a:extLst>
          </p:cNvPr>
          <p:cNvPicPr>
            <a:picLocks noGrp="1" noChangeAspect="1"/>
          </p:cNvPicPr>
          <p:nvPr>
            <p:ph type="pic" sz="quarter" idx="23"/>
          </p:nvPr>
        </p:nvPicPr>
        <p:blipFill rotWithShape="1">
          <a:blip r:embed="rId7">
            <a:extLst>
              <a:ext uri="{28A0092B-C50C-407E-A947-70E740481C1C}">
                <a14:useLocalDpi xmlns:a14="http://schemas.microsoft.com/office/drawing/2010/main" val="0"/>
              </a:ext>
            </a:extLst>
          </a:blip>
          <a:srcRect l="7126" t="10141" r="7126" b="10141"/>
          <a:stretch/>
        </p:blipFill>
        <p:spPr>
          <a:xfrm>
            <a:off x="304799" y="304800"/>
            <a:ext cx="2438399" cy="1619534"/>
          </a:xfrm>
        </p:spPr>
      </p:pic>
      <p:pic>
        <p:nvPicPr>
          <p:cNvPr id="12" name="Picture Placeholder 11">
            <a:extLst>
              <a:ext uri="{FF2B5EF4-FFF2-40B4-BE49-F238E27FC236}">
                <a16:creationId xmlns:a16="http://schemas.microsoft.com/office/drawing/2014/main" id="{A534685F-771C-6401-81D2-8EECC7DD51E3}"/>
              </a:ext>
            </a:extLst>
          </p:cNvPr>
          <p:cNvPicPr>
            <a:picLocks noGrp="1" noChangeAspect="1"/>
          </p:cNvPicPr>
          <p:nvPr>
            <p:ph type="pic" sz="quarter" idx="24"/>
          </p:nvPr>
        </p:nvPicPr>
        <p:blipFill>
          <a:blip r:embed="rId8">
            <a:extLst>
              <a:ext uri="{28A0092B-C50C-407E-A947-70E740481C1C}">
                <a14:useLocalDpi xmlns:a14="http://schemas.microsoft.com/office/drawing/2010/main" val="0"/>
              </a:ext>
            </a:extLst>
          </a:blip>
          <a:srcRect t="9030" b="9030"/>
          <a:stretch>
            <a:fillRect/>
          </a:stretch>
        </p:blipFill>
        <p:spPr/>
      </p:pic>
    </p:spTree>
    <p:extLst>
      <p:ext uri="{BB962C8B-B14F-4D97-AF65-F5344CB8AC3E}">
        <p14:creationId xmlns:p14="http://schemas.microsoft.com/office/powerpoint/2010/main" val="3747558217"/>
      </p:ext>
    </p:extLst>
  </p:cSld>
  <p:clrMapOvr>
    <a:masterClrMapping/>
  </p:clrMapOvr>
</p:sld>
</file>

<file path=ppt/theme/theme1.xml><?xml version="1.0" encoding="utf-8"?>
<a:theme xmlns:a="http://schemas.openxmlformats.org/drawingml/2006/main" name="Laserfiche Theme">
  <a:themeElements>
    <a:clrScheme name="Laserfiche Theme 2022">
      <a:dk1>
        <a:srgbClr val="21282F"/>
      </a:dk1>
      <a:lt1>
        <a:srgbClr val="FFFFFF"/>
      </a:lt1>
      <a:dk2>
        <a:srgbClr val="083D66"/>
      </a:dk2>
      <a:lt2>
        <a:srgbClr val="F3F7F9"/>
      </a:lt2>
      <a:accent1>
        <a:srgbClr val="E35105"/>
      </a:accent1>
      <a:accent2>
        <a:srgbClr val="083C66"/>
      </a:accent2>
      <a:accent3>
        <a:srgbClr val="DDE5ED"/>
      </a:accent3>
      <a:accent4>
        <a:srgbClr val="00706C"/>
      </a:accent4>
      <a:accent5>
        <a:srgbClr val="E39A24"/>
      </a:accent5>
      <a:accent6>
        <a:srgbClr val="B60469"/>
      </a:accent6>
      <a:hlink>
        <a:srgbClr val="0066D4"/>
      </a:hlink>
      <a:folHlink>
        <a:srgbClr val="80A5B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case-study-one-sheet-2305" id="{5EA13CD2-D545-A941-A27C-5A33416D8D2B}" vid="{49FAAB03-0CF7-9E46-9189-E240081775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7860C65DBC6D429E02E31FAAF98C9B" ma:contentTypeVersion="18" ma:contentTypeDescription="Create a new document." ma:contentTypeScope="" ma:versionID="3e82f37c8349404928e1d965b04f1bd8">
  <xsd:schema xmlns:xsd="http://www.w3.org/2001/XMLSchema" xmlns:xs="http://www.w3.org/2001/XMLSchema" xmlns:p="http://schemas.microsoft.com/office/2006/metadata/properties" xmlns:ns2="76bc8f26-8d91-4f68-b952-e5b049acb6ef" xmlns:ns3="b39b09f5-cafc-4224-bad4-d14490fe18d1" targetNamespace="http://schemas.microsoft.com/office/2006/metadata/properties" ma:root="true" ma:fieldsID="a6ed40012759c4c650277585cfd47941" ns2:_="" ns3:_="">
    <xsd:import namespace="76bc8f26-8d91-4f68-b952-e5b049acb6ef"/>
    <xsd:import namespace="b39b09f5-cafc-4224-bad4-d14490fe18d1"/>
    <xsd:element name="properties">
      <xsd:complexType>
        <xsd:sequence>
          <xsd:element name="documentManagement">
            <xsd:complexType>
              <xsd:all>
                <xsd:element ref="ns2:SharedWithUsers" minOccurs="0"/>
                <xsd:element ref="ns2:SharedWithDetails" minOccurs="0"/>
                <xsd:element ref="ns3:Project_x0020_ID"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bc8f26-8d91-4f68-b952-e5b049acb6ef" elementFormDefault="qualified">
    <xsd:import namespace="http://schemas.microsoft.com/office/2006/documentManagement/types"/>
    <xsd:import namespace="http://schemas.microsoft.com/office/infopath/2007/PartnerControls"/>
    <xsd:element name="SharedWithUsers" ma:index="4"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9b09f5-cafc-4224-bad4-d14490fe18d1" elementFormDefault="qualified">
    <xsd:import namespace="http://schemas.microsoft.com/office/2006/documentManagement/types"/>
    <xsd:import namespace="http://schemas.microsoft.com/office/infopath/2007/PartnerControls"/>
    <xsd:element name="Project_x0020_ID" ma:index="6" nillable="true" ma:displayName="Project ID" ma:internalName="Project_x0020_ID" ma:readOnly="false">
      <xsd:simpleType>
        <xsd:restriction base="dms:Text">
          <xsd:maxLength value="255"/>
        </xsd:restriction>
      </xsd:simpleType>
    </xsd:element>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Tags" ma:index="9" nillable="true" ma:displayName="Tags" ma:internalName="MediaServiceAutoTags" ma:readOnly="true">
      <xsd:simpleType>
        <xsd:restriction base="dms:Text"/>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roject_x0020_ID xmlns="b39b09f5-cafc-4224-bad4-d14490fe18d1" xsi:nil="true"/>
  </documentManagement>
</p:properties>
</file>

<file path=customXml/itemProps1.xml><?xml version="1.0" encoding="utf-8"?>
<ds:datastoreItem xmlns:ds="http://schemas.openxmlformats.org/officeDocument/2006/customXml" ds:itemID="{BAAB7D8F-D153-4147-8604-E9F2BC8F457B}">
  <ds:schemaRefs>
    <ds:schemaRef ds:uri="http://schemas.microsoft.com/sharepoint/v3/contenttype/forms"/>
  </ds:schemaRefs>
</ds:datastoreItem>
</file>

<file path=customXml/itemProps2.xml><?xml version="1.0" encoding="utf-8"?>
<ds:datastoreItem xmlns:ds="http://schemas.openxmlformats.org/officeDocument/2006/customXml" ds:itemID="{DCCFE95A-F973-4BFE-B3EC-39D1A60A62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bc8f26-8d91-4f68-b952-e5b049acb6ef"/>
    <ds:schemaRef ds:uri="b39b09f5-cafc-4224-bad4-d14490fe18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33D597-BDE7-4FF8-A836-6E50C3335523}">
  <ds:schemaRefs>
    <ds:schemaRef ds:uri="http://schemas.openxmlformats.org/package/2006/metadata/core-properties"/>
    <ds:schemaRef ds:uri="http://schemas.microsoft.com/office/2006/metadata/properties"/>
    <ds:schemaRef ds:uri="http://schemas.microsoft.com/office/infopath/2007/PartnerControls"/>
    <ds:schemaRef ds:uri="http://purl.org/dc/elements/1.1/"/>
    <ds:schemaRef ds:uri="b39b09f5-cafc-4224-bad4-d14490fe18d1"/>
    <ds:schemaRef ds:uri="http://www.w3.org/XML/1998/namespace"/>
    <ds:schemaRef ds:uri="http://purl.org/dc/terms/"/>
    <ds:schemaRef ds:uri="http://schemas.microsoft.com/office/2006/documentManagement/types"/>
    <ds:schemaRef ds:uri="http://purl.org/dc/dcmitype/"/>
    <ds:schemaRef ds:uri="76bc8f26-8d91-4f68-b952-e5b049acb6ef"/>
  </ds:schemaRefs>
</ds:datastoreItem>
</file>

<file path=docProps/app.xml><?xml version="1.0" encoding="utf-8"?>
<Properties xmlns="http://schemas.openxmlformats.org/officeDocument/2006/extended-properties" xmlns:vt="http://schemas.openxmlformats.org/officeDocument/2006/docPropsVTypes">
  <Template>Laserfiche Theme</Template>
  <TotalTime>206</TotalTime>
  <Words>210</Words>
  <Application>Microsoft Macintosh PowerPoint</Application>
  <PresentationFormat>Widescreen</PresentationFormat>
  <Paragraphs>14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Franklin Gothic Heavy</vt:lpstr>
      <vt:lpstr>Laserfiche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Toyo Fukuda</cp:lastModifiedBy>
  <cp:revision>11</cp:revision>
  <dcterms:created xsi:type="dcterms:W3CDTF">2023-10-20T10:40:49Z</dcterms:created>
  <dcterms:modified xsi:type="dcterms:W3CDTF">2023-11-21T16:57:32Z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246ab784-c624-44f2-9cd8-ef442bda7f23</vt:lpwstr>
  </property>
  <property fmtid="{D5CDD505-2E9C-101B-9397-08002B2CF9AE}" pid="3" name="ContentTypeId">
    <vt:lpwstr>0x010100437860C65DBC6D429E02E31FAAF98C9B</vt:lpwstr>
  </property>
  <property fmtid="{D5CDD505-2E9C-101B-9397-08002B2CF9AE}" pid="4" name="MSIP_Label_f42aa342-8706-4288-bd11-ebb85995028c_Enabled">
    <vt:lpwstr>true</vt:lpwstr>
  </property>
  <property fmtid="{D5CDD505-2E9C-101B-9397-08002B2CF9AE}" pid="5" name="MSIP_Label_f42aa342-8706-4288-bd11-ebb85995028c_SetDate">
    <vt:lpwstr>2021-03-08T19:41:13Z</vt:lpwstr>
  </property>
  <property fmtid="{D5CDD505-2E9C-101B-9397-08002B2CF9AE}" pid="6" name="MSIP_Label_f42aa342-8706-4288-bd11-ebb85995028c_Method">
    <vt:lpwstr>Standard</vt:lpwstr>
  </property>
  <property fmtid="{D5CDD505-2E9C-101B-9397-08002B2CF9AE}" pid="7" name="MSIP_Label_f42aa342-8706-4288-bd11-ebb85995028c_Name">
    <vt:lpwstr>Internal</vt:lpwstr>
  </property>
  <property fmtid="{D5CDD505-2E9C-101B-9397-08002B2CF9AE}" pid="8" name="MSIP_Label_f42aa342-8706-4288-bd11-ebb85995028c_SiteId">
    <vt:lpwstr>72f988bf-86f1-41af-91ab-2d7cd011db47</vt:lpwstr>
  </property>
  <property fmtid="{D5CDD505-2E9C-101B-9397-08002B2CF9AE}" pid="9" name="MSIP_Label_f42aa342-8706-4288-bd11-ebb85995028c_ActionId">
    <vt:lpwstr>e58aa798-fc8a-413c-8e05-500419b74ff1</vt:lpwstr>
  </property>
  <property fmtid="{D5CDD505-2E9C-101B-9397-08002B2CF9AE}" pid="10" name="MSIP_Label_f42aa342-8706-4288-bd11-ebb85995028c_ContentBits">
    <vt:lpwstr>0</vt:lpwstr>
  </property>
</Properties>
</file>