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837" autoAdjust="0"/>
    <p:restoredTop sz="96327"/>
  </p:normalViewPr>
  <p:slideViewPr>
    <p:cSldViewPr snapToGrid="0">
      <p:cViewPr varScale="1">
        <p:scale>
          <a:sx n="119" d="100"/>
          <a:sy n="119" d="100"/>
        </p:scale>
        <p:origin x="1256" y="192"/>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12/4/23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12/4/23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2F23D-C1D2-2A4C-A3A3-31BA482E5D70}" type="slidenum">
              <a:rPr lang="en-US" smtClean="0"/>
              <a:t>1</a:t>
            </a:fld>
            <a:endParaRPr lang="en-US"/>
          </a:p>
        </p:txBody>
      </p:sp>
    </p:spTree>
    <p:extLst>
      <p:ext uri="{BB962C8B-B14F-4D97-AF65-F5344CB8AC3E}">
        <p14:creationId xmlns:p14="http://schemas.microsoft.com/office/powerpoint/2010/main" val="148517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028" y="4762"/>
            <a:ext cx="599497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3048001" y="0"/>
            <a:ext cx="3149600"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8"/>
            <a:ext cx="2443162" cy="3913674"/>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9" name="Text Placeholder 8">
            <a:extLst>
              <a:ext uri="{FF2B5EF4-FFF2-40B4-BE49-F238E27FC236}">
                <a16:creationId xmlns:a16="http://schemas.microsoft.com/office/drawing/2014/main" id="{28806026-35DF-802D-07DA-F89E4F7647B7}"/>
              </a:ext>
            </a:extLst>
          </p:cNvPr>
          <p:cNvSpPr>
            <a:spLocks noGrp="1"/>
          </p:cNvSpPr>
          <p:nvPr>
            <p:ph type="body" sz="quarter" idx="31" hasCustomPrompt="1"/>
          </p:nvPr>
        </p:nvSpPr>
        <p:spPr>
          <a:xfrm>
            <a:off x="3251201"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case study headline</a:t>
            </a:r>
          </a:p>
        </p:txBody>
      </p:sp>
      <p:sp>
        <p:nvSpPr>
          <p:cNvPr id="4" name="Rounded Rectangle 3">
            <a:extLst>
              <a:ext uri="{FF2B5EF4-FFF2-40B4-BE49-F238E27FC236}">
                <a16:creationId xmlns:a16="http://schemas.microsoft.com/office/drawing/2014/main" id="{0BB093BE-D4C1-9B77-030D-83ED3D3CE51F}"/>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034D714-2422-6122-AC56-23A367C639A1}"/>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6" name="TextBox 5">
            <a:extLst>
              <a:ext uri="{FF2B5EF4-FFF2-40B4-BE49-F238E27FC236}">
                <a16:creationId xmlns:a16="http://schemas.microsoft.com/office/drawing/2014/main" id="{4F3FD913-7B96-8E5D-605C-AF1062618974}"/>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1" name="TextBox 10">
            <a:extLst>
              <a:ext uri="{FF2B5EF4-FFF2-40B4-BE49-F238E27FC236}">
                <a16:creationId xmlns:a16="http://schemas.microsoft.com/office/drawing/2014/main" id="{759FA12F-A868-8C9A-C62E-5A45FD91523F}"/>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3" name="TextBox 12">
            <a:extLst>
              <a:ext uri="{FF2B5EF4-FFF2-40B4-BE49-F238E27FC236}">
                <a16:creationId xmlns:a16="http://schemas.microsoft.com/office/drawing/2014/main" id="{A09C40E4-39DD-832D-08C7-737DC7F10837}"/>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34088456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3238" y="4762"/>
            <a:ext cx="914876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3" name="Rectangle 22">
            <a:extLst>
              <a:ext uri="{FF2B5EF4-FFF2-40B4-BE49-F238E27FC236}">
                <a16:creationId xmlns:a16="http://schemas.microsoft.com/office/drawing/2014/main" id="{D2163646-80EA-2875-5905-11A1E96704A0}"/>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6F31CB60-293F-8DC0-BA0F-870BA72E40A9}"/>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37A0B44-9CA5-172C-7A36-BEF6C90CA4D6}"/>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5" name="TextBox 4">
            <a:extLst>
              <a:ext uri="{FF2B5EF4-FFF2-40B4-BE49-F238E27FC236}">
                <a16:creationId xmlns:a16="http://schemas.microsoft.com/office/drawing/2014/main" id="{68964780-3FF0-E653-BDD8-65FFECB1DB6F}"/>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6" name="TextBox 5">
            <a:extLst>
              <a:ext uri="{FF2B5EF4-FFF2-40B4-BE49-F238E27FC236}">
                <a16:creationId xmlns:a16="http://schemas.microsoft.com/office/drawing/2014/main" id="{C1CD9EA6-0804-245B-DDD3-72962BD9F4D5}"/>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7" name="TextBox 6">
            <a:extLst>
              <a:ext uri="{FF2B5EF4-FFF2-40B4-BE49-F238E27FC236}">
                <a16:creationId xmlns:a16="http://schemas.microsoft.com/office/drawing/2014/main" id="{30906C38-5900-35CC-3207-901C20B4B0C2}"/>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4571442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General with Header Only with No Backgroun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C80E0D4-D944-87DE-8F50-FE7DCE68BD96}"/>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600" y="4762"/>
            <a:ext cx="599439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 name="Rectangle 2">
            <a:extLst>
              <a:ext uri="{FF2B5EF4-FFF2-40B4-BE49-F238E27FC236}">
                <a16:creationId xmlns:a16="http://schemas.microsoft.com/office/drawing/2014/main" id="{C0DAB28D-4CF5-3443-FA8C-A43A05041C1F}"/>
              </a:ext>
            </a:extLst>
          </p:cNvPr>
          <p:cNvSpPr/>
          <p:nvPr userDrawn="1"/>
        </p:nvSpPr>
        <p:spPr>
          <a:xfrm>
            <a:off x="3043237" y="0"/>
            <a:ext cx="3158819"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8">
            <a:extLst>
              <a:ext uri="{FF2B5EF4-FFF2-40B4-BE49-F238E27FC236}">
                <a16:creationId xmlns:a16="http://schemas.microsoft.com/office/drawing/2014/main" id="{4A3730A7-9ED4-9927-3F7D-C16A54909F5F}"/>
              </a:ext>
            </a:extLst>
          </p:cNvPr>
          <p:cNvSpPr>
            <a:spLocks noGrp="1"/>
          </p:cNvSpPr>
          <p:nvPr>
            <p:ph type="body" sz="quarter" idx="31" hasCustomPrompt="1"/>
          </p:nvPr>
        </p:nvSpPr>
        <p:spPr>
          <a:xfrm>
            <a:off x="3251200"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white label case study headline</a:t>
            </a:r>
          </a:p>
        </p:txBody>
      </p:sp>
      <p:sp>
        <p:nvSpPr>
          <p:cNvPr id="5" name="Rounded Rectangle 4">
            <a:extLst>
              <a:ext uri="{FF2B5EF4-FFF2-40B4-BE49-F238E27FC236}">
                <a16:creationId xmlns:a16="http://schemas.microsoft.com/office/drawing/2014/main" id="{9848480E-D687-DF1D-7A24-D81A7E88E757}"/>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C9644FA-4E87-5E5F-BD9C-3BFDF62D6970}"/>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13" name="TextBox 12">
            <a:extLst>
              <a:ext uri="{FF2B5EF4-FFF2-40B4-BE49-F238E27FC236}">
                <a16:creationId xmlns:a16="http://schemas.microsoft.com/office/drawing/2014/main" id="{3A30536E-EC44-BA93-13DE-E449362DFDBA}"/>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4" name="TextBox 13">
            <a:extLst>
              <a:ext uri="{FF2B5EF4-FFF2-40B4-BE49-F238E27FC236}">
                <a16:creationId xmlns:a16="http://schemas.microsoft.com/office/drawing/2014/main" id="{0D730CD5-C4A1-CDAD-44A7-1AB87C3C3EDE}"/>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5" name="TextBox 14">
            <a:extLst>
              <a:ext uri="{FF2B5EF4-FFF2-40B4-BE49-F238E27FC236}">
                <a16:creationId xmlns:a16="http://schemas.microsoft.com/office/drawing/2014/main" id="{00AF68BB-B5F1-2E15-C129-AAD9AE9141DC}"/>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538678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1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2" r:id="rId3"/>
    <p:sldLayoutId id="2147483813" r:id="rId4"/>
    <p:sldLayoutId id="214748376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laserfiche.com/resources/customer-stories/rehmann/?utm_source=case-study&amp;utm_medium=presentation&amp;utm_campaign=financial-services" TargetMode="External"/><Relationship Id="rId3" Type="http://schemas.openxmlformats.org/officeDocument/2006/relationships/hyperlink" Target="https://www.laserfiche.com/products/document-and-records-management/?utm_source=case-study&amp;utm_medium=presentation&amp;utm_campaign=financial-services" TargetMode="External"/><Relationship Id="rId7" Type="http://schemas.openxmlformats.org/officeDocument/2006/relationships/hyperlink" Target="https://www.laserfiche.com/products/process-automation/?utm_source=case-study&amp;utm_medium=presentation&amp;utm_campaign=financial-servi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laserfiche.com/products/intelligent-data-capture/?utm_source=case-study&amp;utm_medium=presentation&amp;utm_campaign=financial-services" TargetMode="External"/><Relationship Id="rId5" Type="http://schemas.openxmlformats.org/officeDocument/2006/relationships/hyperlink" Target="https://www.laserfiche.com/products/integrations/?utm_source=case-study&amp;utm_medium=presentation&amp;utm_campaign=financial-services" TargetMode="External"/><Relationship Id="rId10" Type="http://schemas.openxmlformats.org/officeDocument/2006/relationships/image" Target="../media/image4.jpeg"/><Relationship Id="rId4" Type="http://schemas.openxmlformats.org/officeDocument/2006/relationships/hyperlink" Target="https://www.laserfiche.com/products/information-governance/?utm_source=case-study&amp;utm_medium=presentation&amp;utm_campaign=financial-services" TargetMode="External"/><Relationship Id="rId9"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CE6CD887-CF88-9ABF-BC68-F9902ACF8760}"/>
              </a:ext>
            </a:extLst>
          </p:cNvPr>
          <p:cNvSpPr>
            <a:spLocks noGrp="1"/>
          </p:cNvSpPr>
          <p:nvPr>
            <p:ph type="body" sz="quarter" idx="27"/>
          </p:nvPr>
        </p:nvSpPr>
        <p:spPr/>
        <p:txBody>
          <a:bodyPr/>
          <a:lstStyle/>
          <a:p>
            <a:r>
              <a:rPr lang="en-US" b="1" dirty="0"/>
              <a:t>Customer:</a:t>
            </a:r>
            <a:br>
              <a:rPr lang="en-US" dirty="0"/>
            </a:br>
            <a:r>
              <a:rPr lang="en-US" dirty="0" err="1"/>
              <a:t>Rehmann</a:t>
            </a:r>
            <a:endParaRPr lang="en-US" dirty="0"/>
          </a:p>
          <a:p>
            <a:r>
              <a:rPr lang="en-US" b="1" dirty="0"/>
              <a:t>Industry:</a:t>
            </a:r>
            <a:br>
              <a:rPr lang="en-US" dirty="0"/>
            </a:br>
            <a:r>
              <a:rPr lang="en-US" dirty="0"/>
              <a:t>Wealth Management</a:t>
            </a:r>
          </a:p>
          <a:p>
            <a:r>
              <a:rPr lang="en-US" b="1" dirty="0"/>
              <a:t>Size:</a:t>
            </a:r>
            <a:br>
              <a:rPr lang="en-US" dirty="0"/>
            </a:br>
            <a:r>
              <a:rPr lang="en-US" dirty="0"/>
              <a:t>$3.42 billion in assets under advisement as of May 2023</a:t>
            </a:r>
          </a:p>
          <a:p>
            <a:r>
              <a:rPr lang="en-US" b="1" dirty="0"/>
              <a:t>Country:</a:t>
            </a:r>
            <a:br>
              <a:rPr lang="en-US" dirty="0"/>
            </a:br>
            <a:r>
              <a:rPr lang="en-US" dirty="0"/>
              <a:t>United States</a:t>
            </a:r>
          </a:p>
          <a:p>
            <a:r>
              <a:rPr lang="en-US" b="1" dirty="0"/>
              <a:t>Products and Services:</a:t>
            </a:r>
          </a:p>
          <a:p>
            <a:pPr marL="171450" indent="-171450">
              <a:buFont typeface="Arial" panose="020B0604020202020204" pitchFamily="34" charset="0"/>
              <a:buChar char="•"/>
            </a:pPr>
            <a:r>
              <a:rPr lang="en-US" dirty="0">
                <a:hlinkClick r:id="rId3"/>
              </a:rPr>
              <a:t>Document and Records Management</a:t>
            </a:r>
            <a:endParaRPr lang="en-US" dirty="0"/>
          </a:p>
          <a:p>
            <a:pPr marL="171450" indent="-171450">
              <a:buFont typeface="Arial" panose="020B0604020202020204" pitchFamily="34" charset="0"/>
              <a:buChar char="•"/>
            </a:pPr>
            <a:r>
              <a:rPr lang="en-US" dirty="0">
                <a:hlinkClick r:id="rId4"/>
              </a:rPr>
              <a:t>Information Governance</a:t>
            </a:r>
            <a:endParaRPr lang="en-US" dirty="0"/>
          </a:p>
          <a:p>
            <a:pPr marL="171450" indent="-171450">
              <a:buFont typeface="Arial" panose="020B0604020202020204" pitchFamily="34" charset="0"/>
              <a:buChar char="•"/>
            </a:pPr>
            <a:r>
              <a:rPr lang="en-US" dirty="0">
                <a:hlinkClick r:id="rId5"/>
              </a:rPr>
              <a:t>Integrations</a:t>
            </a:r>
            <a:endParaRPr lang="en-US" dirty="0"/>
          </a:p>
          <a:p>
            <a:pPr marL="171450" indent="-171450">
              <a:buFont typeface="Arial" panose="020B0604020202020204" pitchFamily="34" charset="0"/>
              <a:buChar char="•"/>
            </a:pPr>
            <a:r>
              <a:rPr lang="en-US" dirty="0">
                <a:hlinkClick r:id="rId6"/>
              </a:rPr>
              <a:t>Intelligent Data Capture</a:t>
            </a:r>
            <a:endParaRPr lang="en-US" dirty="0"/>
          </a:p>
          <a:p>
            <a:pPr marL="171450" indent="-171450">
              <a:buFont typeface="Arial" panose="020B0604020202020204" pitchFamily="34" charset="0"/>
              <a:buChar char="•"/>
            </a:pPr>
            <a:r>
              <a:rPr lang="en-US" dirty="0">
                <a:hlinkClick r:id="rId7"/>
              </a:rPr>
              <a:t>Process Automation</a:t>
            </a:r>
            <a:endParaRPr lang="en-US" dirty="0"/>
          </a:p>
        </p:txBody>
      </p:sp>
      <p:sp>
        <p:nvSpPr>
          <p:cNvPr id="29" name="Text Placeholder 28">
            <a:extLst>
              <a:ext uri="{FF2B5EF4-FFF2-40B4-BE49-F238E27FC236}">
                <a16:creationId xmlns:a16="http://schemas.microsoft.com/office/drawing/2014/main" id="{0CE3811D-E641-8A3C-0922-7EDB5107C6D1}"/>
              </a:ext>
            </a:extLst>
          </p:cNvPr>
          <p:cNvSpPr>
            <a:spLocks noGrp="1"/>
          </p:cNvSpPr>
          <p:nvPr>
            <p:ph type="body" sz="quarter" idx="28"/>
          </p:nvPr>
        </p:nvSpPr>
        <p:spPr/>
        <p:txBody>
          <a:bodyPr/>
          <a:lstStyle/>
          <a:p>
            <a:r>
              <a:rPr lang="en-US" dirty="0" err="1"/>
              <a:t>Rehmann’s</a:t>
            </a:r>
            <a:r>
              <a:rPr lang="en-US" dirty="0"/>
              <a:t> wealth management practice needed to create consistency in workflows across offices in Michigan, Ohio and Florida, while maintaining compliance in a complex regulatory environment.</a:t>
            </a:r>
          </a:p>
        </p:txBody>
      </p:sp>
      <p:sp>
        <p:nvSpPr>
          <p:cNvPr id="30" name="Text Placeholder 29">
            <a:extLst>
              <a:ext uri="{FF2B5EF4-FFF2-40B4-BE49-F238E27FC236}">
                <a16:creationId xmlns:a16="http://schemas.microsoft.com/office/drawing/2014/main" id="{158E797E-F56C-A236-3CFB-CE2F29416B0D}"/>
              </a:ext>
            </a:extLst>
          </p:cNvPr>
          <p:cNvSpPr>
            <a:spLocks noGrp="1"/>
          </p:cNvSpPr>
          <p:nvPr>
            <p:ph type="body" sz="quarter" idx="29"/>
          </p:nvPr>
        </p:nvSpPr>
        <p:spPr/>
        <p:txBody>
          <a:bodyPr/>
          <a:lstStyle/>
          <a:p>
            <a:r>
              <a:rPr lang="en-US" dirty="0"/>
              <a:t>The firm used Laserfiche to create a consistent way to capture data, including client information during digital client onboarding, and build workflows and integrations that eliminated manual tasks and data entry that could potentially lead to human error.</a:t>
            </a:r>
          </a:p>
        </p:txBody>
      </p:sp>
      <p:sp>
        <p:nvSpPr>
          <p:cNvPr id="31" name="Text Placeholder 30">
            <a:extLst>
              <a:ext uri="{FF2B5EF4-FFF2-40B4-BE49-F238E27FC236}">
                <a16:creationId xmlns:a16="http://schemas.microsoft.com/office/drawing/2014/main" id="{F8C1AA74-3E33-F5CA-B4EB-21846BD89160}"/>
              </a:ext>
            </a:extLst>
          </p:cNvPr>
          <p:cNvSpPr>
            <a:spLocks noGrp="1"/>
          </p:cNvSpPr>
          <p:nvPr>
            <p:ph type="body" sz="quarter" idx="30"/>
          </p:nvPr>
        </p:nvSpPr>
        <p:spPr/>
        <p:txBody>
          <a:bodyPr/>
          <a:lstStyle/>
          <a:p>
            <a:r>
              <a:rPr lang="en-US" dirty="0" err="1"/>
              <a:t>Rehmann</a:t>
            </a:r>
            <a:r>
              <a:rPr lang="en-US" dirty="0"/>
              <a:t> streamlined the new account opening process, enabling the firm to bring in 400 new accounts and $200 million in new assets in 2022. </a:t>
            </a:r>
            <a:r>
              <a:rPr lang="en-US" dirty="0" err="1"/>
              <a:t>Rehmann’s</a:t>
            </a:r>
            <a:r>
              <a:rPr lang="en-US" dirty="0"/>
              <a:t> records management and workflows greatly reduced the burden of compliance and audits on associates and opened the door to ongoing process innovation.</a:t>
            </a:r>
          </a:p>
        </p:txBody>
      </p:sp>
      <p:sp>
        <p:nvSpPr>
          <p:cNvPr id="32" name="Text Placeholder 31">
            <a:extLst>
              <a:ext uri="{FF2B5EF4-FFF2-40B4-BE49-F238E27FC236}">
                <a16:creationId xmlns:a16="http://schemas.microsoft.com/office/drawing/2014/main" id="{4DDC82AB-75B6-2952-5BB8-2119C5986C14}"/>
              </a:ext>
            </a:extLst>
          </p:cNvPr>
          <p:cNvSpPr>
            <a:spLocks noGrp="1"/>
          </p:cNvSpPr>
          <p:nvPr>
            <p:ph type="body" sz="quarter" idx="31"/>
          </p:nvPr>
        </p:nvSpPr>
        <p:spPr>
          <a:xfrm>
            <a:off x="8940800" y="380527"/>
            <a:ext cx="2955047" cy="1604269"/>
          </a:xfrm>
        </p:spPr>
        <p:txBody>
          <a:bodyPr/>
          <a:lstStyle/>
          <a:p>
            <a:r>
              <a:rPr lang="en-US" dirty="0"/>
              <a:t>“Our work technology must keep up with the apps we use every day on our phones. The way we interact with technology in all aspects of our lives has changed, so it's critical for our office environment to keep up,” said </a:t>
            </a:r>
            <a:r>
              <a:rPr lang="en-US" dirty="0" err="1"/>
              <a:t>Flourry</a:t>
            </a:r>
            <a:r>
              <a:rPr lang="en-US" dirty="0"/>
              <a:t>. “Laserfiche makes it easy to design processes that our people really want to use.”</a:t>
            </a:r>
          </a:p>
        </p:txBody>
      </p:sp>
      <p:sp>
        <p:nvSpPr>
          <p:cNvPr id="33" name="Text Placeholder 32">
            <a:extLst>
              <a:ext uri="{FF2B5EF4-FFF2-40B4-BE49-F238E27FC236}">
                <a16:creationId xmlns:a16="http://schemas.microsoft.com/office/drawing/2014/main" id="{8208CFDE-A959-2EA3-4E89-55694EDB3315}"/>
              </a:ext>
            </a:extLst>
          </p:cNvPr>
          <p:cNvSpPr>
            <a:spLocks noGrp="1"/>
          </p:cNvSpPr>
          <p:nvPr>
            <p:ph type="body" sz="quarter" idx="32"/>
          </p:nvPr>
        </p:nvSpPr>
        <p:spPr>
          <a:xfrm>
            <a:off x="9144000" y="2391071"/>
            <a:ext cx="2743200" cy="358166"/>
          </a:xfrm>
        </p:spPr>
        <p:txBody>
          <a:bodyPr/>
          <a:lstStyle/>
          <a:p>
            <a:r>
              <a:rPr lang="en-US" dirty="0"/>
              <a:t>— Amy </a:t>
            </a:r>
            <a:r>
              <a:rPr lang="en-US" dirty="0" err="1"/>
              <a:t>Flourry</a:t>
            </a:r>
            <a:r>
              <a:rPr lang="en-US" dirty="0"/>
              <a:t>, Director of Operations, </a:t>
            </a:r>
            <a:r>
              <a:rPr lang="en-US" dirty="0" err="1"/>
              <a:t>Rehmann</a:t>
            </a:r>
            <a:r>
              <a:rPr lang="en-US" dirty="0"/>
              <a:t> Wealth</a:t>
            </a:r>
          </a:p>
        </p:txBody>
      </p:sp>
      <p:sp>
        <p:nvSpPr>
          <p:cNvPr id="2" name="Rounded Rectangle 1">
            <a:hlinkClick r:id="rId8"/>
            <a:extLst>
              <a:ext uri="{FF2B5EF4-FFF2-40B4-BE49-F238E27FC236}">
                <a16:creationId xmlns:a16="http://schemas.microsoft.com/office/drawing/2014/main" id="{2B766E24-6DD1-DFE5-BB79-3B324202C0C1}"/>
              </a:ext>
            </a:extLst>
          </p:cNvPr>
          <p:cNvSpPr/>
          <p:nvPr/>
        </p:nvSpPr>
        <p:spPr>
          <a:xfrm>
            <a:off x="316900" y="6244604"/>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Placeholder 4">
            <a:extLst>
              <a:ext uri="{FF2B5EF4-FFF2-40B4-BE49-F238E27FC236}">
                <a16:creationId xmlns:a16="http://schemas.microsoft.com/office/drawing/2014/main" id="{7215515C-B0F4-2EA0-3A6E-A9B867BD646C}"/>
              </a:ext>
            </a:extLst>
          </p:cNvPr>
          <p:cNvPicPr>
            <a:picLocks noGrp="1" noChangeAspect="1"/>
          </p:cNvPicPr>
          <p:nvPr>
            <p:ph type="pic" sz="quarter" idx="23"/>
          </p:nvPr>
        </p:nvPicPr>
        <p:blipFill rotWithShape="1">
          <a:blip r:embed="rId9">
            <a:extLst>
              <a:ext uri="{28A0092B-C50C-407E-A947-70E740481C1C}">
                <a14:useLocalDpi xmlns:a14="http://schemas.microsoft.com/office/drawing/2010/main" val="0"/>
              </a:ext>
            </a:extLst>
          </a:blip>
          <a:srcRect l="-8359" t="-46886" r="-8359" b="-46886"/>
          <a:stretch/>
        </p:blipFill>
        <p:spPr>
          <a:xfrm>
            <a:off x="304799" y="304800"/>
            <a:ext cx="2438399" cy="1619534"/>
          </a:xfrm>
        </p:spPr>
      </p:pic>
      <p:pic>
        <p:nvPicPr>
          <p:cNvPr id="8" name="Picture Placeholder 7">
            <a:extLst>
              <a:ext uri="{FF2B5EF4-FFF2-40B4-BE49-F238E27FC236}">
                <a16:creationId xmlns:a16="http://schemas.microsoft.com/office/drawing/2014/main" id="{0AF8738A-9CF7-0093-8DD7-6FBC4AA9ABD0}"/>
              </a:ext>
            </a:extLst>
          </p:cNvPr>
          <p:cNvPicPr>
            <a:picLocks noGrp="1" noChangeAspect="1"/>
          </p:cNvPicPr>
          <p:nvPr>
            <p:ph type="pic" sz="quarter" idx="24"/>
          </p:nvPr>
        </p:nvPicPr>
        <p:blipFill>
          <a:blip r:embed="rId10"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582958289"/>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Props1.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AB7D8F-D153-4147-8604-E9F2BC8F457B}">
  <ds:schemaRefs>
    <ds:schemaRef ds:uri="http://schemas.microsoft.com/sharepoint/v3/contenttype/forms"/>
  </ds:schemaRefs>
</ds:datastoreItem>
</file>

<file path=customXml/itemProps3.xml><?xml version="1.0" encoding="utf-8"?>
<ds:datastoreItem xmlns:ds="http://schemas.openxmlformats.org/officeDocument/2006/customXml" ds:itemID="{8333D597-BDE7-4FF8-A836-6E50C3335523}">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b39b09f5-cafc-4224-bad4-d14490fe18d1"/>
    <ds:schemaRef ds:uri="http://www.w3.org/XML/1998/namespace"/>
    <ds:schemaRef ds:uri="http://purl.org/dc/terms/"/>
    <ds:schemaRef ds:uri="http://schemas.microsoft.com/office/2006/documentManagement/types"/>
    <ds:schemaRef ds:uri="http://purl.org/dc/dcmitype/"/>
    <ds:schemaRef ds:uri="76bc8f26-8d91-4f68-b952-e5b049acb6ef"/>
  </ds:schemaRefs>
</ds:datastoreItem>
</file>

<file path=docProps/app.xml><?xml version="1.0" encoding="utf-8"?>
<Properties xmlns="http://schemas.openxmlformats.org/officeDocument/2006/extended-properties" xmlns:vt="http://schemas.openxmlformats.org/officeDocument/2006/docPropsVTypes">
  <Template>Laserfiche Theme</Template>
  <TotalTime>373</TotalTime>
  <Words>238</Words>
  <Application>Microsoft Macintosh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Heavy</vt:lpstr>
      <vt:lpstr>Franklin Gothic Medium</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Ahmet Ipek</dc:creator>
  <cp:keywords/>
  <dc:description/>
  <cp:lastModifiedBy>Toyo Fukuda</cp:lastModifiedBy>
  <cp:revision>12</cp:revision>
  <dcterms:created xsi:type="dcterms:W3CDTF">2023-09-25T08:25:23Z</dcterms:created>
  <dcterms:modified xsi:type="dcterms:W3CDTF">2023-12-05T00:38:52Z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