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82" autoAdjust="0"/>
    <p:restoredTop sz="96327"/>
  </p:normalViewPr>
  <p:slideViewPr>
    <p:cSldViewPr snapToGrid="0">
      <p:cViewPr varScale="1">
        <p:scale>
          <a:sx n="101" d="100"/>
          <a:sy n="101" d="100"/>
        </p:scale>
        <p:origin x="2056" y="184"/>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3/26/24</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3/26/24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96255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aserfiche.com/resources/customer-stories/samish-indian-nation/?utm_source=case-study&amp;utm_medium=presentation&amp;utm_campaign=government" TargetMode="External"/><Relationship Id="rId3" Type="http://schemas.openxmlformats.org/officeDocument/2006/relationships/hyperlink" Target="https://www.laserfiche.com/products/document-and-records-management/?utm_source=case-study&amp;utm_medium=presentation&amp;utm_campaign=government" TargetMode="External"/><Relationship Id="rId7" Type="http://schemas.openxmlformats.org/officeDocument/2006/relationships/hyperlink" Target="https://www.laserfiche.com/products/process-automation/?utm_source=case-study&amp;utm_medium=presentation&amp;utm_campaign=governme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intelligent-data-capture/?utm_source=case-study&amp;utm_medium=presentation&amp;utm_campaign=government" TargetMode="External"/><Relationship Id="rId5" Type="http://schemas.openxmlformats.org/officeDocument/2006/relationships/hyperlink" Target="https://www.laserfiche.com/products/integrations/?utm_source=case-study&amp;utm_medium=presentation&amp;utm_campaign=government" TargetMode="External"/><Relationship Id="rId10" Type="http://schemas.openxmlformats.org/officeDocument/2006/relationships/image" Target="../media/image4.png"/><Relationship Id="rId4" Type="http://schemas.openxmlformats.org/officeDocument/2006/relationships/hyperlink" Target="https://www.laserfiche.com/products/information-governance/?utm_source=case-study&amp;utm_medium=presentation&amp;utm_campaign=government"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Samish Indian Nation</a:t>
            </a:r>
          </a:p>
          <a:p>
            <a:r>
              <a:rPr lang="en-US" b="1" dirty="0"/>
              <a:t>Industry:</a:t>
            </a:r>
            <a:br>
              <a:rPr lang="en-US" dirty="0"/>
            </a:br>
            <a:r>
              <a:rPr lang="en-US" dirty="0"/>
              <a:t>Government</a:t>
            </a:r>
          </a:p>
          <a:p>
            <a:r>
              <a:rPr lang="en-US" b="1" dirty="0"/>
              <a:t>Size:</a:t>
            </a:r>
            <a:br>
              <a:rPr lang="en-US" dirty="0"/>
            </a:br>
            <a:r>
              <a:rPr lang="en-US" dirty="0"/>
              <a:t>Over 2,000 members</a:t>
            </a:r>
          </a:p>
          <a:p>
            <a:r>
              <a:rPr lang="en-US" b="1" dirty="0"/>
              <a:t>Country:</a:t>
            </a:r>
            <a:br>
              <a:rPr lang="en-US" dirty="0"/>
            </a:br>
            <a:r>
              <a:rPr lang="en-US" dirty="0"/>
              <a:t>United States</a:t>
            </a:r>
          </a:p>
          <a:p>
            <a:r>
              <a:rPr lang="en-US" b="1" dirty="0"/>
              <a:t>Products and Services:</a:t>
            </a:r>
          </a:p>
          <a:p>
            <a:pPr marL="171450" indent="-171450">
              <a:buFont typeface="Arial" panose="020B0604020202020204" pitchFamily="34" charset="0"/>
              <a:buChar char="•"/>
            </a:pPr>
            <a:r>
              <a:rPr lang="en-US" dirty="0">
                <a:hlinkClick r:id="rId3"/>
              </a:rPr>
              <a:t>Document and Records Management</a:t>
            </a:r>
            <a:endParaRPr lang="en-US" dirty="0"/>
          </a:p>
          <a:p>
            <a:pPr marL="171450" indent="-171450">
              <a:buFont typeface="Arial" panose="020B0604020202020204" pitchFamily="34" charset="0"/>
              <a:buChar char="•"/>
            </a:pPr>
            <a:r>
              <a:rPr lang="en-US" dirty="0">
                <a:hlinkClick r:id="rId4"/>
              </a:rPr>
              <a:t>Information Governance</a:t>
            </a:r>
            <a:endParaRPr lang="en-US" dirty="0"/>
          </a:p>
          <a:p>
            <a:pPr marL="171450" indent="-171450">
              <a:buFont typeface="Arial" panose="020B0604020202020204" pitchFamily="34" charset="0"/>
              <a:buChar char="•"/>
            </a:pPr>
            <a:r>
              <a:rPr lang="en-US" dirty="0">
                <a:hlinkClick r:id="rId5"/>
              </a:rPr>
              <a:t>Integrations</a:t>
            </a:r>
            <a:endParaRPr lang="en-US" dirty="0"/>
          </a:p>
          <a:p>
            <a:pPr marL="171450" indent="-171450">
              <a:buFont typeface="Arial" panose="020B0604020202020204" pitchFamily="34" charset="0"/>
              <a:buChar char="•"/>
            </a:pPr>
            <a:r>
              <a:rPr lang="en-US" dirty="0">
                <a:hlinkClick r:id="rId6"/>
              </a:rPr>
              <a:t>Intelligent Data Capture</a:t>
            </a:r>
            <a:endParaRPr lang="en-US" dirty="0"/>
          </a:p>
          <a:p>
            <a:pPr marL="171450" indent="-171450">
              <a:buFont typeface="Arial" panose="020B0604020202020204" pitchFamily="34" charset="0"/>
              <a:buChar char="•"/>
            </a:pPr>
            <a:r>
              <a:rPr lang="en-US" dirty="0">
                <a:hlinkClick r:id="rId7"/>
              </a:rPr>
              <a:t>Process Automation</a:t>
            </a:r>
            <a:endParaRPr lang="nn-NO" dirty="0"/>
          </a:p>
        </p:txBody>
      </p:sp>
      <p:sp>
        <p:nvSpPr>
          <p:cNvPr id="2" name="Rounded Rectangle 1">
            <a:hlinkClick r:id="rId8"/>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C3B62D32-8E30-9D78-6949-12C5CBA8C21D}"/>
              </a:ext>
            </a:extLst>
          </p:cNvPr>
          <p:cNvSpPr>
            <a:spLocks noGrp="1"/>
          </p:cNvSpPr>
          <p:nvPr>
            <p:ph type="body" sz="quarter" idx="28"/>
          </p:nvPr>
        </p:nvSpPr>
        <p:spPr>
          <a:xfrm>
            <a:off x="3251200" y="3645273"/>
            <a:ext cx="2639802" cy="2398759"/>
          </a:xfrm>
        </p:spPr>
        <p:txBody>
          <a:bodyPr/>
          <a:lstStyle/>
          <a:p>
            <a:r>
              <a:rPr lang="en-US" dirty="0"/>
              <a:t>Legacy manual processes driven by paper forms were no longer keeping pace with Samish Indian Nation’s diverse services, which include everything from education assistance and cultural enrichment for members to natural resource management and protection.</a:t>
            </a:r>
          </a:p>
        </p:txBody>
      </p:sp>
      <p:sp>
        <p:nvSpPr>
          <p:cNvPr id="6" name="Text Placeholder 5">
            <a:extLst>
              <a:ext uri="{FF2B5EF4-FFF2-40B4-BE49-F238E27FC236}">
                <a16:creationId xmlns:a16="http://schemas.microsoft.com/office/drawing/2014/main" id="{272BB509-C482-A66B-442C-B761A74C3488}"/>
              </a:ext>
            </a:extLst>
          </p:cNvPr>
          <p:cNvSpPr>
            <a:spLocks noGrp="1"/>
          </p:cNvSpPr>
          <p:nvPr>
            <p:ph type="body" sz="quarter" idx="29"/>
          </p:nvPr>
        </p:nvSpPr>
        <p:spPr>
          <a:xfrm>
            <a:off x="6197028" y="3645273"/>
            <a:ext cx="2526186" cy="2398759"/>
          </a:xfrm>
        </p:spPr>
        <p:txBody>
          <a:bodyPr/>
          <a:lstStyle/>
          <a:p>
            <a:r>
              <a:rPr lang="en-US" dirty="0"/>
              <a:t>Initially implemented as a document management system, Laserfiche was soon adopted across the organization for its flexible electronic forms and business process automation tools, as well as integration capabilities with other core applications. </a:t>
            </a:r>
          </a:p>
        </p:txBody>
      </p:sp>
      <p:sp>
        <p:nvSpPr>
          <p:cNvPr id="8" name="Text Placeholder 7">
            <a:extLst>
              <a:ext uri="{FF2B5EF4-FFF2-40B4-BE49-F238E27FC236}">
                <a16:creationId xmlns:a16="http://schemas.microsoft.com/office/drawing/2014/main" id="{2DEF33C6-4402-548B-C764-D2445B4F0097}"/>
              </a:ext>
            </a:extLst>
          </p:cNvPr>
          <p:cNvSpPr>
            <a:spLocks noGrp="1"/>
          </p:cNvSpPr>
          <p:nvPr>
            <p:ph type="body" sz="quarter" idx="30"/>
          </p:nvPr>
        </p:nvSpPr>
        <p:spPr>
          <a:xfrm>
            <a:off x="9152647" y="3645273"/>
            <a:ext cx="2814065" cy="2398759"/>
          </a:xfrm>
        </p:spPr>
        <p:txBody>
          <a:bodyPr/>
          <a:lstStyle/>
          <a:p>
            <a:r>
              <a:rPr lang="en-US" dirty="0"/>
              <a:t>Samish has built resiliency and agility into operations, with Laserfiche as the go-to resource for automated solutions. Grant approvals are now 80% more efficient, while employees and Tribal members enjoy more streamlined, easier to use request forms. </a:t>
            </a:r>
          </a:p>
        </p:txBody>
      </p:sp>
      <p:sp>
        <p:nvSpPr>
          <p:cNvPr id="11" name="Text Placeholder 10">
            <a:extLst>
              <a:ext uri="{FF2B5EF4-FFF2-40B4-BE49-F238E27FC236}">
                <a16:creationId xmlns:a16="http://schemas.microsoft.com/office/drawing/2014/main" id="{5C719ADF-1CB2-814E-F707-998EA2447168}"/>
              </a:ext>
            </a:extLst>
          </p:cNvPr>
          <p:cNvSpPr>
            <a:spLocks noGrp="1"/>
          </p:cNvSpPr>
          <p:nvPr>
            <p:ph type="body" sz="quarter" idx="31"/>
          </p:nvPr>
        </p:nvSpPr>
        <p:spPr>
          <a:xfrm>
            <a:off x="8940800" y="1163682"/>
            <a:ext cx="2955047" cy="321719"/>
          </a:xfrm>
        </p:spPr>
        <p:txBody>
          <a:bodyPr/>
          <a:lstStyle/>
          <a:p>
            <a:r>
              <a:rPr lang="en-US" dirty="0"/>
              <a:t>“Laserfiche is our go-to system for solving problems.”</a:t>
            </a:r>
          </a:p>
        </p:txBody>
      </p:sp>
      <p:sp>
        <p:nvSpPr>
          <p:cNvPr id="14" name="Text Placeholder 13">
            <a:extLst>
              <a:ext uri="{FF2B5EF4-FFF2-40B4-BE49-F238E27FC236}">
                <a16:creationId xmlns:a16="http://schemas.microsoft.com/office/drawing/2014/main" id="{CCDD8D7A-1585-DEF0-40C9-AB8A43FEF13F}"/>
              </a:ext>
            </a:extLst>
          </p:cNvPr>
          <p:cNvSpPr>
            <a:spLocks noGrp="1"/>
          </p:cNvSpPr>
          <p:nvPr>
            <p:ph type="body" sz="quarter" idx="32"/>
          </p:nvPr>
        </p:nvSpPr>
        <p:spPr>
          <a:xfrm>
            <a:off x="9144000" y="1661875"/>
            <a:ext cx="2743200" cy="587968"/>
          </a:xfrm>
        </p:spPr>
        <p:txBody>
          <a:bodyPr/>
          <a:lstStyle/>
          <a:p>
            <a:r>
              <a:rPr lang="en-US" dirty="0"/>
              <a:t>— JR Walters, IT Director, Samish Indian Nation</a:t>
            </a:r>
          </a:p>
        </p:txBody>
      </p:sp>
      <p:pic>
        <p:nvPicPr>
          <p:cNvPr id="36" name="Picture Placeholder 35" descr="A person using a computer&#10;&#10;Description automatically generated">
            <a:extLst>
              <a:ext uri="{FF2B5EF4-FFF2-40B4-BE49-F238E27FC236}">
                <a16:creationId xmlns:a16="http://schemas.microsoft.com/office/drawing/2014/main" id="{EB86A3E7-EC98-011C-A84B-A8044FD75848}"/>
              </a:ext>
            </a:extLst>
          </p:cNvPr>
          <p:cNvPicPr>
            <a:picLocks noGrp="1" noChangeAspect="1"/>
          </p:cNvPicPr>
          <p:nvPr>
            <p:ph type="pic" sz="quarter" idx="24"/>
          </p:nvPr>
        </p:nvPicPr>
        <p:blipFill rotWithShape="1">
          <a:blip r:embed="rId9" cstate="screen">
            <a:extLst>
              <a:ext uri="{28A0092B-C50C-407E-A947-70E740481C1C}">
                <a14:useLocalDpi xmlns:a14="http://schemas.microsoft.com/office/drawing/2010/main"/>
              </a:ext>
            </a:extLst>
          </a:blip>
          <a:srcRect/>
          <a:stretch/>
        </p:blipFill>
        <p:spPr>
          <a:xfrm>
            <a:off x="3048000" y="4762"/>
            <a:ext cx="5892229" cy="3217862"/>
          </a:xfrm>
        </p:spPr>
      </p:pic>
      <p:pic>
        <p:nvPicPr>
          <p:cNvPr id="34" name="Picture Placeholder 33" descr="A logo with a flag on top&#10;&#10;Description automatically generated">
            <a:extLst>
              <a:ext uri="{FF2B5EF4-FFF2-40B4-BE49-F238E27FC236}">
                <a16:creationId xmlns:a16="http://schemas.microsoft.com/office/drawing/2014/main" id="{9C10FBF6-9B0A-2606-2D36-060DDD50B639}"/>
              </a:ext>
            </a:extLst>
          </p:cNvPr>
          <p:cNvPicPr>
            <a:picLocks noGrp="1" noChangeAspect="1"/>
          </p:cNvPicPr>
          <p:nvPr>
            <p:ph type="pic" sz="quarter" idx="23"/>
          </p:nvPr>
        </p:nvPicPr>
        <p:blipFill rotWithShape="1">
          <a:blip r:embed="rId10" cstate="screen">
            <a:extLst>
              <a:ext uri="{28A0092B-C50C-407E-A947-70E740481C1C}">
                <a14:useLocalDpi xmlns:a14="http://schemas.microsoft.com/office/drawing/2010/main"/>
              </a:ext>
            </a:extLst>
          </a:blip>
          <a:srcRect/>
          <a:stretch/>
        </p:blipFill>
        <p:spPr>
          <a:xfrm>
            <a:off x="304799" y="304800"/>
            <a:ext cx="2438399" cy="1619534"/>
          </a:xfrm>
        </p:spPr>
      </p:pic>
    </p:spTree>
    <p:extLst>
      <p:ext uri="{BB962C8B-B14F-4D97-AF65-F5344CB8AC3E}">
        <p14:creationId xmlns:p14="http://schemas.microsoft.com/office/powerpoint/2010/main" val="1302218829"/>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3.xml><?xml version="1.0" encoding="utf-8"?>
<ds:datastoreItem xmlns:ds="http://schemas.openxmlformats.org/officeDocument/2006/customXml" ds:itemID="{BAAB7D8F-D153-4147-8604-E9F2BC8F4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Laserfiche Theme</Template>
  <TotalTime>647</TotalTime>
  <Words>174</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Heavy</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29</cp:revision>
  <dcterms:created xsi:type="dcterms:W3CDTF">2023-11-27T03:27:42Z</dcterms:created>
  <dcterms:modified xsi:type="dcterms:W3CDTF">2024-03-26T16:24:45Z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