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449BFB-70C6-4066-A54C-508104453D56}" v="2" dt="2023-07-13T19:12:19.4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8" autoAdjust="0"/>
    <p:restoredTop sz="96327"/>
  </p:normalViewPr>
  <p:slideViewPr>
    <p:cSldViewPr snapToGrid="0">
      <p:cViewPr varScale="1">
        <p:scale>
          <a:sx n="124" d="100"/>
          <a:sy n="124" d="100"/>
        </p:scale>
        <p:origin x="1024" y="168"/>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Domingo" userId="0f870fd2-efdc-4bce-a361-bcda7f7b9c06" providerId="ADAL" clId="{24449BFB-70C6-4066-A54C-508104453D56}"/>
    <pc:docChg chg="custSel modSld">
      <pc:chgData name="Linda Domingo" userId="0f870fd2-efdc-4bce-a361-bcda7f7b9c06" providerId="ADAL" clId="{24449BFB-70C6-4066-A54C-508104453D56}" dt="2023-07-13T19:15:49.564" v="115"/>
      <pc:docMkLst>
        <pc:docMk/>
      </pc:docMkLst>
      <pc:sldChg chg="addSp delSp modSp mod">
        <pc:chgData name="Linda Domingo" userId="0f870fd2-efdc-4bce-a361-bcda7f7b9c06" providerId="ADAL" clId="{24449BFB-70C6-4066-A54C-508104453D56}" dt="2023-07-13T19:15:49.564" v="115"/>
        <pc:sldMkLst>
          <pc:docMk/>
          <pc:sldMk cId="3840811282" sldId="258"/>
        </pc:sldMkLst>
        <pc:spChg chg="mod">
          <ac:chgData name="Linda Domingo" userId="0f870fd2-efdc-4bce-a361-bcda7f7b9c06" providerId="ADAL" clId="{24449BFB-70C6-4066-A54C-508104453D56}" dt="2023-07-13T19:12:19.469" v="39"/>
          <ac:spMkLst>
            <pc:docMk/>
            <pc:sldMk cId="3840811282" sldId="258"/>
            <ac:spMk id="2" creationId="{2B766E24-6DD1-DFE5-BB79-3B324202C0C1}"/>
          </ac:spMkLst>
        </pc:spChg>
        <pc:spChg chg="add del mod">
          <ac:chgData name="Linda Domingo" userId="0f870fd2-efdc-4bce-a361-bcda7f7b9c06" providerId="ADAL" clId="{24449BFB-70C6-4066-A54C-508104453D56}" dt="2023-07-13T19:08:56.125" v="1" actId="931"/>
          <ac:spMkLst>
            <pc:docMk/>
            <pc:sldMk cId="3840811282" sldId="258"/>
            <ac:spMk id="5" creationId="{6F1A1B42-7037-116D-56A3-8E70FACCC37B}"/>
          </ac:spMkLst>
        </pc:spChg>
        <pc:spChg chg="mod">
          <ac:chgData name="Linda Domingo" userId="0f870fd2-efdc-4bce-a361-bcda7f7b9c06" providerId="ADAL" clId="{24449BFB-70C6-4066-A54C-508104453D56}" dt="2023-07-13T19:11:11.372" v="35" actId="20577"/>
          <ac:spMkLst>
            <pc:docMk/>
            <pc:sldMk cId="3840811282" sldId="258"/>
            <ac:spMk id="28" creationId="{CE6CD887-CF88-9ABF-BC68-F9902ACF8760}"/>
          </ac:spMkLst>
        </pc:spChg>
        <pc:spChg chg="mod">
          <ac:chgData name="Linda Domingo" userId="0f870fd2-efdc-4bce-a361-bcda7f7b9c06" providerId="ADAL" clId="{24449BFB-70C6-4066-A54C-508104453D56}" dt="2023-07-13T19:11:19.617" v="36"/>
          <ac:spMkLst>
            <pc:docMk/>
            <pc:sldMk cId="3840811282" sldId="258"/>
            <ac:spMk id="29" creationId="{0CE3811D-E641-8A3C-0922-7EDB5107C6D1}"/>
          </ac:spMkLst>
        </pc:spChg>
        <pc:spChg chg="mod">
          <ac:chgData name="Linda Domingo" userId="0f870fd2-efdc-4bce-a361-bcda7f7b9c06" providerId="ADAL" clId="{24449BFB-70C6-4066-A54C-508104453D56}" dt="2023-07-13T19:11:33.198" v="37"/>
          <ac:spMkLst>
            <pc:docMk/>
            <pc:sldMk cId="3840811282" sldId="258"/>
            <ac:spMk id="30" creationId="{158E797E-F56C-A236-3CFB-CE2F29416B0D}"/>
          </ac:spMkLst>
        </pc:spChg>
        <pc:spChg chg="mod">
          <ac:chgData name="Linda Domingo" userId="0f870fd2-efdc-4bce-a361-bcda7f7b9c06" providerId="ADAL" clId="{24449BFB-70C6-4066-A54C-508104453D56}" dt="2023-07-13T19:11:42.904" v="38"/>
          <ac:spMkLst>
            <pc:docMk/>
            <pc:sldMk cId="3840811282" sldId="258"/>
            <ac:spMk id="31" creationId="{F8C1AA74-3E33-F5CA-B4EB-21846BD89160}"/>
          </ac:spMkLst>
        </pc:spChg>
        <pc:spChg chg="mod">
          <ac:chgData name="Linda Domingo" userId="0f870fd2-efdc-4bce-a361-bcda7f7b9c06" providerId="ADAL" clId="{24449BFB-70C6-4066-A54C-508104453D56}" dt="2023-07-13T19:15:31.353" v="96" actId="20577"/>
          <ac:spMkLst>
            <pc:docMk/>
            <pc:sldMk cId="3840811282" sldId="258"/>
            <ac:spMk id="32" creationId="{4DDC82AB-75B6-2952-5BB8-2119C5986C14}"/>
          </ac:spMkLst>
        </pc:spChg>
        <pc:spChg chg="mod">
          <ac:chgData name="Linda Domingo" userId="0f870fd2-efdc-4bce-a361-bcda7f7b9c06" providerId="ADAL" clId="{24449BFB-70C6-4066-A54C-508104453D56}" dt="2023-07-13T19:15:49.564" v="115"/>
          <ac:spMkLst>
            <pc:docMk/>
            <pc:sldMk cId="3840811282" sldId="258"/>
            <ac:spMk id="33" creationId="{8208CFDE-A959-2EA3-4E89-55694EDB3315}"/>
          </ac:spMkLst>
        </pc:spChg>
        <pc:picChg chg="del">
          <ac:chgData name="Linda Domingo" userId="0f870fd2-efdc-4bce-a361-bcda7f7b9c06" providerId="ADAL" clId="{24449BFB-70C6-4066-A54C-508104453D56}" dt="2023-07-13T19:08:34.904" v="0" actId="478"/>
          <ac:picMkLst>
            <pc:docMk/>
            <pc:sldMk cId="3840811282" sldId="258"/>
            <ac:picMk id="7" creationId="{2357B5EA-9348-F3C2-0BC3-F615B3E68F92}"/>
          </ac:picMkLst>
        </pc:picChg>
        <pc:picChg chg="add mod">
          <ac:chgData name="Linda Domingo" userId="0f870fd2-efdc-4bce-a361-bcda7f7b9c06" providerId="ADAL" clId="{24449BFB-70C6-4066-A54C-508104453D56}" dt="2023-07-13T19:08:56.835" v="3" actId="962"/>
          <ac:picMkLst>
            <pc:docMk/>
            <pc:sldMk cId="3840811282" sldId="258"/>
            <ac:picMk id="8" creationId="{C7C13601-3661-82BB-2ACA-1AE276AF0E9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8/15/23</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8/15/23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2F23D-C1D2-2A4C-A3A3-31BA482E5D70}" type="slidenum">
              <a:rPr lang="en-US" smtClean="0"/>
              <a:t>1</a:t>
            </a:fld>
            <a:endParaRPr lang="en-US"/>
          </a:p>
        </p:txBody>
      </p:sp>
    </p:spTree>
    <p:extLst>
      <p:ext uri="{BB962C8B-B14F-4D97-AF65-F5344CB8AC3E}">
        <p14:creationId xmlns:p14="http://schemas.microsoft.com/office/powerpoint/2010/main" val="939992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8000" y="4762"/>
            <a:ext cx="589222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8940228" y="0"/>
            <a:ext cx="3251771"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50688D52-BBF0-0473-90DA-13327C92D5B9}"/>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6" name="TextBox 15">
            <a:extLst>
              <a:ext uri="{FF2B5EF4-FFF2-40B4-BE49-F238E27FC236}">
                <a16:creationId xmlns:a16="http://schemas.microsoft.com/office/drawing/2014/main" id="{93893DDA-CDD7-F619-9EF5-BBC168582408}"/>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8" name="TextBox 17">
            <a:extLst>
              <a:ext uri="{FF2B5EF4-FFF2-40B4-BE49-F238E27FC236}">
                <a16:creationId xmlns:a16="http://schemas.microsoft.com/office/drawing/2014/main" id="{64592BD9-1313-F743-8122-5C086041F329}"/>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9"/>
            <a:ext cx="2443162" cy="3913673"/>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2" name="Text Placeholder 31">
            <a:extLst>
              <a:ext uri="{FF2B5EF4-FFF2-40B4-BE49-F238E27FC236}">
                <a16:creationId xmlns:a16="http://schemas.microsoft.com/office/drawing/2014/main" id="{25F8601D-2473-9479-441A-CABDFBEFFE3B}"/>
              </a:ext>
            </a:extLst>
          </p:cNvPr>
          <p:cNvSpPr>
            <a:spLocks noGrp="1"/>
          </p:cNvSpPr>
          <p:nvPr>
            <p:ph type="body" sz="quarter" idx="31" hasCustomPrompt="1"/>
          </p:nvPr>
        </p:nvSpPr>
        <p:spPr>
          <a:xfrm>
            <a:off x="8940800" y="304800"/>
            <a:ext cx="2955047" cy="1941253"/>
          </a:xfrm>
          <a:prstGeom prst="rect">
            <a:avLst/>
          </a:prstGeom>
        </p:spPr>
        <p:txBody>
          <a:bodyPr lIns="0" tIns="0" rIns="0" bIns="0" anchor="ctr"/>
          <a:lstStyle>
            <a:lvl1pPr marL="174625" indent="-58738">
              <a:lnSpc>
                <a:spcPts val="1600"/>
              </a:lnSpc>
              <a:spcBef>
                <a:spcPts val="0"/>
              </a:spcBef>
              <a:spcAft>
                <a:spcPts val="400"/>
              </a:spcAft>
              <a:buNone/>
              <a:tabLst/>
              <a:defRPr sz="1200">
                <a:solidFill>
                  <a:schemeClr val="bg1"/>
                </a:solidFill>
              </a:defRPr>
            </a:lvl1pPr>
          </a:lstStyle>
          <a:p>
            <a:pPr lvl="0"/>
            <a:r>
              <a:rPr lang="en-US" dirty="0"/>
              <a:t>Click to edit quote style. It’s indented to accommodate for the quote marks.</a:t>
            </a:r>
          </a:p>
        </p:txBody>
      </p:sp>
      <p:sp>
        <p:nvSpPr>
          <p:cNvPr id="34" name="Text Placeholder 33">
            <a:extLst>
              <a:ext uri="{FF2B5EF4-FFF2-40B4-BE49-F238E27FC236}">
                <a16:creationId xmlns:a16="http://schemas.microsoft.com/office/drawing/2014/main" id="{7BBBFC27-C14E-C8F8-9F12-15B96D271E1E}"/>
              </a:ext>
            </a:extLst>
          </p:cNvPr>
          <p:cNvSpPr>
            <a:spLocks noGrp="1"/>
          </p:cNvSpPr>
          <p:nvPr>
            <p:ph type="body" sz="quarter" idx="32" hasCustomPrompt="1"/>
          </p:nvPr>
        </p:nvSpPr>
        <p:spPr>
          <a:xfrm>
            <a:off x="9144000" y="2422526"/>
            <a:ext cx="2743200" cy="587968"/>
          </a:xfrm>
          <a:prstGeom prst="rect">
            <a:avLst/>
          </a:prstGeom>
        </p:spPr>
        <p:txBody>
          <a:bodyPr lIns="0" tIns="0" rIns="0" bIns="0" anchor="b"/>
          <a:lstStyle>
            <a:lvl1pPr marL="0" indent="0">
              <a:lnSpc>
                <a:spcPts val="1600"/>
              </a:lnSpc>
              <a:spcBef>
                <a:spcPts val="0"/>
              </a:spcBef>
              <a:spcAft>
                <a:spcPts val="400"/>
              </a:spcAf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(add EM dash) Click to add name, job role and organization</a:t>
            </a:r>
          </a:p>
        </p:txBody>
      </p:sp>
      <p:sp>
        <p:nvSpPr>
          <p:cNvPr id="4" name="Rounded Rectangle 3">
            <a:extLst>
              <a:ext uri="{FF2B5EF4-FFF2-40B4-BE49-F238E27FC236}">
                <a16:creationId xmlns:a16="http://schemas.microsoft.com/office/drawing/2014/main" id="{8F4C02DB-80FD-2B12-0629-A52D89E6604B}"/>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9C5DAE-AE15-0FF6-B2A4-D234D75D134B}"/>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Tree>
    <p:extLst>
      <p:ext uri="{BB962C8B-B14F-4D97-AF65-F5344CB8AC3E}">
        <p14:creationId xmlns:p14="http://schemas.microsoft.com/office/powerpoint/2010/main" val="5336129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028" y="4762"/>
            <a:ext cx="599497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3048001" y="0"/>
            <a:ext cx="3149600"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8"/>
            <a:ext cx="2443162" cy="3913674"/>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9" name="Text Placeholder 8">
            <a:extLst>
              <a:ext uri="{FF2B5EF4-FFF2-40B4-BE49-F238E27FC236}">
                <a16:creationId xmlns:a16="http://schemas.microsoft.com/office/drawing/2014/main" id="{28806026-35DF-802D-07DA-F89E4F7647B7}"/>
              </a:ext>
            </a:extLst>
          </p:cNvPr>
          <p:cNvSpPr>
            <a:spLocks noGrp="1"/>
          </p:cNvSpPr>
          <p:nvPr>
            <p:ph type="body" sz="quarter" idx="31" hasCustomPrompt="1"/>
          </p:nvPr>
        </p:nvSpPr>
        <p:spPr>
          <a:xfrm>
            <a:off x="3251201"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case study headline</a:t>
            </a:r>
          </a:p>
        </p:txBody>
      </p:sp>
      <p:sp>
        <p:nvSpPr>
          <p:cNvPr id="4" name="Rounded Rectangle 3">
            <a:extLst>
              <a:ext uri="{FF2B5EF4-FFF2-40B4-BE49-F238E27FC236}">
                <a16:creationId xmlns:a16="http://schemas.microsoft.com/office/drawing/2014/main" id="{0BB093BE-D4C1-9B77-030D-83ED3D3CE51F}"/>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034D714-2422-6122-AC56-23A367C639A1}"/>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6" name="TextBox 5">
            <a:extLst>
              <a:ext uri="{FF2B5EF4-FFF2-40B4-BE49-F238E27FC236}">
                <a16:creationId xmlns:a16="http://schemas.microsoft.com/office/drawing/2014/main" id="{4F3FD913-7B96-8E5D-605C-AF1062618974}"/>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1" name="TextBox 10">
            <a:extLst>
              <a:ext uri="{FF2B5EF4-FFF2-40B4-BE49-F238E27FC236}">
                <a16:creationId xmlns:a16="http://schemas.microsoft.com/office/drawing/2014/main" id="{759FA12F-A868-8C9A-C62E-5A45FD91523F}"/>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3" name="TextBox 12">
            <a:extLst>
              <a:ext uri="{FF2B5EF4-FFF2-40B4-BE49-F238E27FC236}">
                <a16:creationId xmlns:a16="http://schemas.microsoft.com/office/drawing/2014/main" id="{A09C40E4-39DD-832D-08C7-737DC7F10837}"/>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34088456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3238" y="4762"/>
            <a:ext cx="914876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3" name="Rectangle 22">
            <a:extLst>
              <a:ext uri="{FF2B5EF4-FFF2-40B4-BE49-F238E27FC236}">
                <a16:creationId xmlns:a16="http://schemas.microsoft.com/office/drawing/2014/main" id="{D2163646-80EA-2875-5905-11A1E96704A0}"/>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6F31CB60-293F-8DC0-BA0F-870BA72E40A9}"/>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37A0B44-9CA5-172C-7A36-BEF6C90CA4D6}"/>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5" name="TextBox 4">
            <a:extLst>
              <a:ext uri="{FF2B5EF4-FFF2-40B4-BE49-F238E27FC236}">
                <a16:creationId xmlns:a16="http://schemas.microsoft.com/office/drawing/2014/main" id="{68964780-3FF0-E653-BDD8-65FFECB1DB6F}"/>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6" name="TextBox 5">
            <a:extLst>
              <a:ext uri="{FF2B5EF4-FFF2-40B4-BE49-F238E27FC236}">
                <a16:creationId xmlns:a16="http://schemas.microsoft.com/office/drawing/2014/main" id="{C1CD9EA6-0804-245B-DDD3-72962BD9F4D5}"/>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7" name="TextBox 6">
            <a:extLst>
              <a:ext uri="{FF2B5EF4-FFF2-40B4-BE49-F238E27FC236}">
                <a16:creationId xmlns:a16="http://schemas.microsoft.com/office/drawing/2014/main" id="{30906C38-5900-35CC-3207-901C20B4B0C2}"/>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4571442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General with Header Only with No Backgroun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C80E0D4-D944-87DE-8F50-FE7DCE68BD96}"/>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600" y="4762"/>
            <a:ext cx="599439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 name="Rectangle 2">
            <a:extLst>
              <a:ext uri="{FF2B5EF4-FFF2-40B4-BE49-F238E27FC236}">
                <a16:creationId xmlns:a16="http://schemas.microsoft.com/office/drawing/2014/main" id="{C0DAB28D-4CF5-3443-FA8C-A43A05041C1F}"/>
              </a:ext>
            </a:extLst>
          </p:cNvPr>
          <p:cNvSpPr/>
          <p:nvPr userDrawn="1"/>
        </p:nvSpPr>
        <p:spPr>
          <a:xfrm>
            <a:off x="3043237" y="0"/>
            <a:ext cx="3158819"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8">
            <a:extLst>
              <a:ext uri="{FF2B5EF4-FFF2-40B4-BE49-F238E27FC236}">
                <a16:creationId xmlns:a16="http://schemas.microsoft.com/office/drawing/2014/main" id="{4A3730A7-9ED4-9927-3F7D-C16A54909F5F}"/>
              </a:ext>
            </a:extLst>
          </p:cNvPr>
          <p:cNvSpPr>
            <a:spLocks noGrp="1"/>
          </p:cNvSpPr>
          <p:nvPr>
            <p:ph type="body" sz="quarter" idx="31" hasCustomPrompt="1"/>
          </p:nvPr>
        </p:nvSpPr>
        <p:spPr>
          <a:xfrm>
            <a:off x="3251200"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white label case study headline</a:t>
            </a:r>
          </a:p>
        </p:txBody>
      </p:sp>
      <p:sp>
        <p:nvSpPr>
          <p:cNvPr id="5" name="Rounded Rectangle 4">
            <a:extLst>
              <a:ext uri="{FF2B5EF4-FFF2-40B4-BE49-F238E27FC236}">
                <a16:creationId xmlns:a16="http://schemas.microsoft.com/office/drawing/2014/main" id="{9848480E-D687-DF1D-7A24-D81A7E88E757}"/>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C9644FA-4E87-5E5F-BD9C-3BFDF62D6970}"/>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13" name="TextBox 12">
            <a:extLst>
              <a:ext uri="{FF2B5EF4-FFF2-40B4-BE49-F238E27FC236}">
                <a16:creationId xmlns:a16="http://schemas.microsoft.com/office/drawing/2014/main" id="{3A30536E-EC44-BA93-13DE-E449362DFDBA}"/>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4" name="TextBox 13">
            <a:extLst>
              <a:ext uri="{FF2B5EF4-FFF2-40B4-BE49-F238E27FC236}">
                <a16:creationId xmlns:a16="http://schemas.microsoft.com/office/drawing/2014/main" id="{0D730CD5-C4A1-CDAD-44A7-1AB87C3C3EDE}"/>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5" name="TextBox 14">
            <a:extLst>
              <a:ext uri="{FF2B5EF4-FFF2-40B4-BE49-F238E27FC236}">
                <a16:creationId xmlns:a16="http://schemas.microsoft.com/office/drawing/2014/main" id="{00AF68BB-B5F1-2E15-C129-AAD9AE9141DC}"/>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538678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91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2" r:id="rId3"/>
    <p:sldLayoutId id="2147483813" r:id="rId4"/>
    <p:sldLayoutId id="214748376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s://www.laserfiche.com/products/intelligent-data-capture/?utm_source=case-study&amp;utm_medium=presentation&amp;utm_campaign=government" TargetMode="External"/><Relationship Id="rId7" Type="http://schemas.openxmlformats.org/officeDocument/2006/relationships/hyperlink" Target="https://www.laserfiche.com/resources/customer-stories/tompkins-county-ny-shared-services/?utm_source=case-study&amp;utm_medium=presentation&amp;utm_campaign=governmen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aserfiche.com/products/process-automation/?utm_source=case-study&amp;utm_medium=presentation&amp;utm_campaign=government" TargetMode="External"/><Relationship Id="rId5" Type="http://schemas.openxmlformats.org/officeDocument/2006/relationships/hyperlink" Target="https://www.laserfiche.com/products/information-governance/?utm_source=case-study&amp;utm_medium=presentation&amp;utm_campaign=government" TargetMode="External"/><Relationship Id="rId4" Type="http://schemas.openxmlformats.org/officeDocument/2006/relationships/hyperlink" Target="https://www.laserfiche.com/products/document-and-records-management/?utm_source=case-study&amp;utm_medium=presentation&amp;utm_campaign=government"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CE6CD887-CF88-9ABF-BC68-F9902ACF8760}"/>
              </a:ext>
            </a:extLst>
          </p:cNvPr>
          <p:cNvSpPr>
            <a:spLocks noGrp="1"/>
          </p:cNvSpPr>
          <p:nvPr>
            <p:ph type="body" sz="quarter" idx="27"/>
          </p:nvPr>
        </p:nvSpPr>
        <p:spPr/>
        <p:txBody>
          <a:bodyPr/>
          <a:lstStyle/>
          <a:p>
            <a:r>
              <a:rPr lang="en-US" b="1" dirty="0"/>
              <a:t>Customer:</a:t>
            </a:r>
            <a:br>
              <a:rPr lang="en-US" dirty="0"/>
            </a:br>
            <a:r>
              <a:rPr lang="en-US" dirty="0"/>
              <a:t>Tompkins County, New York</a:t>
            </a:r>
          </a:p>
          <a:p>
            <a:r>
              <a:rPr lang="en-US" b="1" dirty="0"/>
              <a:t>Industry:</a:t>
            </a:r>
            <a:br>
              <a:rPr lang="en-US" dirty="0"/>
            </a:br>
            <a:r>
              <a:rPr lang="en-US" dirty="0"/>
              <a:t>Government</a:t>
            </a:r>
          </a:p>
          <a:p>
            <a:r>
              <a:rPr lang="en-US" b="1" dirty="0"/>
              <a:t>Size:</a:t>
            </a:r>
            <a:br>
              <a:rPr lang="en-US" dirty="0"/>
            </a:br>
            <a:r>
              <a:rPr lang="en-US" dirty="0"/>
              <a:t>105,740 residents</a:t>
            </a:r>
          </a:p>
          <a:p>
            <a:r>
              <a:rPr lang="en-US" b="1" dirty="0"/>
              <a:t>Country:</a:t>
            </a:r>
            <a:br>
              <a:rPr lang="en-US" dirty="0"/>
            </a:br>
            <a:r>
              <a:rPr lang="en-US" dirty="0"/>
              <a:t>U.S.</a:t>
            </a:r>
          </a:p>
          <a:p>
            <a:r>
              <a:rPr lang="en-US" b="1" dirty="0"/>
              <a:t>Products and Services:</a:t>
            </a:r>
          </a:p>
          <a:p>
            <a:pPr marL="171450" indent="-171450">
              <a:buFont typeface="Arial" panose="020B0604020202020204" pitchFamily="34" charset="0"/>
              <a:buChar char="•"/>
            </a:pPr>
            <a:r>
              <a:rPr lang="en-US" dirty="0">
                <a:hlinkClick r:id="rId3"/>
              </a:rPr>
              <a:t>Intelligent Data Capture</a:t>
            </a:r>
            <a:endParaRPr lang="en-US" dirty="0">
              <a:hlinkClick r:id="rId4"/>
            </a:endParaRPr>
          </a:p>
          <a:p>
            <a:pPr marL="171450" indent="-171450">
              <a:buFont typeface="Arial" panose="020B0604020202020204" pitchFamily="34" charset="0"/>
              <a:buChar char="•"/>
            </a:pPr>
            <a:r>
              <a:rPr lang="en-US" dirty="0">
                <a:hlinkClick r:id="rId4"/>
              </a:rPr>
              <a:t>Document and Records Management</a:t>
            </a:r>
            <a:r>
              <a:rPr lang="en-US" dirty="0"/>
              <a:t> </a:t>
            </a:r>
          </a:p>
          <a:p>
            <a:pPr marL="171450" indent="-171450">
              <a:buFont typeface="Arial" panose="020B0604020202020204" pitchFamily="34" charset="0"/>
              <a:buChar char="•"/>
            </a:pPr>
            <a:r>
              <a:rPr lang="en-US" dirty="0">
                <a:hlinkClick r:id="rId5"/>
              </a:rPr>
              <a:t>Information Governance</a:t>
            </a:r>
            <a:endParaRPr lang="en-US" dirty="0"/>
          </a:p>
          <a:p>
            <a:pPr marL="171450" indent="-171450">
              <a:buFont typeface="Arial" panose="020B0604020202020204" pitchFamily="34" charset="0"/>
              <a:buChar char="•"/>
            </a:pPr>
            <a:r>
              <a:rPr lang="en-US" dirty="0">
                <a:hlinkClick r:id="rId6"/>
              </a:rPr>
              <a:t>Process Automation</a:t>
            </a:r>
            <a:endParaRPr lang="nn-NO" dirty="0"/>
          </a:p>
        </p:txBody>
      </p:sp>
      <p:sp>
        <p:nvSpPr>
          <p:cNvPr id="29" name="Text Placeholder 28">
            <a:extLst>
              <a:ext uri="{FF2B5EF4-FFF2-40B4-BE49-F238E27FC236}">
                <a16:creationId xmlns:a16="http://schemas.microsoft.com/office/drawing/2014/main" id="{0CE3811D-E641-8A3C-0922-7EDB5107C6D1}"/>
              </a:ext>
            </a:extLst>
          </p:cNvPr>
          <p:cNvSpPr>
            <a:spLocks noGrp="1"/>
          </p:cNvSpPr>
          <p:nvPr>
            <p:ph type="body" sz="quarter" idx="28"/>
          </p:nvPr>
        </p:nvSpPr>
        <p:spPr/>
        <p:txBody>
          <a:bodyPr/>
          <a:lstStyle/>
          <a:p>
            <a:r>
              <a:rPr lang="en-US" dirty="0"/>
              <a:t>Initially, Tompkins County sought a means to help constituents more easily access public records without encountering red tape and long wait times. At the same time, the county was at capacity for paper records and preparing to construct a new building to store them.</a:t>
            </a:r>
          </a:p>
        </p:txBody>
      </p:sp>
      <p:sp>
        <p:nvSpPr>
          <p:cNvPr id="30" name="Text Placeholder 29">
            <a:extLst>
              <a:ext uri="{FF2B5EF4-FFF2-40B4-BE49-F238E27FC236}">
                <a16:creationId xmlns:a16="http://schemas.microsoft.com/office/drawing/2014/main" id="{158E797E-F56C-A236-3CFB-CE2F29416B0D}"/>
              </a:ext>
            </a:extLst>
          </p:cNvPr>
          <p:cNvSpPr>
            <a:spLocks noGrp="1"/>
          </p:cNvSpPr>
          <p:nvPr>
            <p:ph type="body" sz="quarter" idx="29"/>
          </p:nvPr>
        </p:nvSpPr>
        <p:spPr/>
        <p:txBody>
          <a:bodyPr/>
          <a:lstStyle/>
          <a:p>
            <a:r>
              <a:rPr lang="en-US" dirty="0"/>
              <a:t>Laserfiche was implemented in the county seat of Ithaca for its records management and digital workflow capabilities, supported by powerful compliance tools. With the initial success in Ithaca, other municipalities were quickly brought onto the system.</a:t>
            </a:r>
          </a:p>
        </p:txBody>
      </p:sp>
      <p:sp>
        <p:nvSpPr>
          <p:cNvPr id="31" name="Text Placeholder 30">
            <a:extLst>
              <a:ext uri="{FF2B5EF4-FFF2-40B4-BE49-F238E27FC236}">
                <a16:creationId xmlns:a16="http://schemas.microsoft.com/office/drawing/2014/main" id="{F8C1AA74-3E33-F5CA-B4EB-21846BD89160}"/>
              </a:ext>
            </a:extLst>
          </p:cNvPr>
          <p:cNvSpPr>
            <a:spLocks noGrp="1"/>
          </p:cNvSpPr>
          <p:nvPr>
            <p:ph type="body" sz="quarter" idx="30"/>
          </p:nvPr>
        </p:nvSpPr>
        <p:spPr/>
        <p:txBody>
          <a:bodyPr/>
          <a:lstStyle/>
          <a:p>
            <a:r>
              <a:rPr lang="en-US" dirty="0"/>
              <a:t>Beyond $5.5 million saved from not having to build a new records facility, the county created a transparent and easy to use records request solution. Records requests that once took 28 days are now completed in 12. The initiative has also strengthened information governance, data security and disaster recovery across the county.</a:t>
            </a:r>
          </a:p>
        </p:txBody>
      </p:sp>
      <p:sp>
        <p:nvSpPr>
          <p:cNvPr id="32" name="Text Placeholder 31">
            <a:extLst>
              <a:ext uri="{FF2B5EF4-FFF2-40B4-BE49-F238E27FC236}">
                <a16:creationId xmlns:a16="http://schemas.microsoft.com/office/drawing/2014/main" id="{4DDC82AB-75B6-2952-5BB8-2119C5986C14}"/>
              </a:ext>
            </a:extLst>
          </p:cNvPr>
          <p:cNvSpPr>
            <a:spLocks noGrp="1"/>
          </p:cNvSpPr>
          <p:nvPr>
            <p:ph type="body" sz="quarter" idx="31"/>
          </p:nvPr>
        </p:nvSpPr>
        <p:spPr/>
        <p:txBody>
          <a:bodyPr/>
          <a:lstStyle/>
          <a:p>
            <a:r>
              <a:rPr lang="en-US" dirty="0"/>
              <a:t>“Our demographic expects Amazon-type service. They want it right there, immediately, 24/7. Any truly public record is there [in Laserfiche] and accessible for people to find themselves.”</a:t>
            </a:r>
          </a:p>
        </p:txBody>
      </p:sp>
      <p:sp>
        <p:nvSpPr>
          <p:cNvPr id="33" name="Text Placeholder 32">
            <a:extLst>
              <a:ext uri="{FF2B5EF4-FFF2-40B4-BE49-F238E27FC236}">
                <a16:creationId xmlns:a16="http://schemas.microsoft.com/office/drawing/2014/main" id="{8208CFDE-A959-2EA3-4E89-55694EDB3315}"/>
              </a:ext>
            </a:extLst>
          </p:cNvPr>
          <p:cNvSpPr>
            <a:spLocks noGrp="1"/>
          </p:cNvSpPr>
          <p:nvPr>
            <p:ph type="body" sz="quarter" idx="32"/>
          </p:nvPr>
        </p:nvSpPr>
        <p:spPr/>
        <p:txBody>
          <a:bodyPr anchor="t"/>
          <a:lstStyle/>
          <a:p>
            <a:r>
              <a:rPr lang="en-US" dirty="0"/>
              <a:t>— Maureen Reynolds, Tompkins County Clerk</a:t>
            </a:r>
          </a:p>
        </p:txBody>
      </p:sp>
      <p:sp>
        <p:nvSpPr>
          <p:cNvPr id="2" name="Rounded Rectangle 1">
            <a:hlinkClick r:id="rId7"/>
            <a:extLst>
              <a:ext uri="{FF2B5EF4-FFF2-40B4-BE49-F238E27FC236}">
                <a16:creationId xmlns:a16="http://schemas.microsoft.com/office/drawing/2014/main" id="{2B766E24-6DD1-DFE5-BB79-3B324202C0C1}"/>
              </a:ext>
            </a:extLst>
          </p:cNvPr>
          <p:cNvSpPr/>
          <p:nvPr/>
        </p:nvSpPr>
        <p:spPr>
          <a:xfrm>
            <a:off x="316900" y="6244604"/>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Placeholder 4">
            <a:extLst>
              <a:ext uri="{FF2B5EF4-FFF2-40B4-BE49-F238E27FC236}">
                <a16:creationId xmlns:a16="http://schemas.microsoft.com/office/drawing/2014/main" id="{89F4B4FC-E847-7358-B8B1-5FA578FB4017}"/>
              </a:ext>
            </a:extLst>
          </p:cNvPr>
          <p:cNvPicPr>
            <a:picLocks noGrp="1" noChangeAspect="1"/>
          </p:cNvPicPr>
          <p:nvPr>
            <p:ph type="pic" sz="quarter" idx="24"/>
          </p:nvPr>
        </p:nvPicPr>
        <p:blipFill>
          <a:blip r:embed="rId8" cstate="screen">
            <a:extLst>
              <a:ext uri="{28A0092B-C50C-407E-A947-70E740481C1C}">
                <a14:useLocalDpi xmlns:a14="http://schemas.microsoft.com/office/drawing/2010/main"/>
              </a:ext>
            </a:extLst>
          </a:blip>
          <a:srcRect/>
          <a:stretch>
            <a:fillRect/>
          </a:stretch>
        </p:blipFill>
        <p:spPr/>
      </p:pic>
      <p:pic>
        <p:nvPicPr>
          <p:cNvPr id="8" name="Picture Placeholder 7" descr="A black and white logo with a eagle and stars&#10;&#10;Description automatically generated">
            <a:extLst>
              <a:ext uri="{FF2B5EF4-FFF2-40B4-BE49-F238E27FC236}">
                <a16:creationId xmlns:a16="http://schemas.microsoft.com/office/drawing/2014/main" id="{C7C13601-3661-82BB-2ACA-1AE276AF0E97}"/>
              </a:ext>
            </a:extLst>
          </p:cNvPr>
          <p:cNvPicPr>
            <a:picLocks noGrp="1" noChangeAspect="1"/>
          </p:cNvPicPr>
          <p:nvPr>
            <p:ph type="pic" sz="quarter" idx="23"/>
          </p:nvPr>
        </p:nvPicPr>
        <p:blipFill>
          <a:blip r:embed="rId9" cstate="screen">
            <a:extLst>
              <a:ext uri="{28A0092B-C50C-407E-A947-70E740481C1C}">
                <a14:useLocalDpi xmlns:a14="http://schemas.microsoft.com/office/drawing/2010/main"/>
              </a:ext>
            </a:extLst>
          </a:blip>
          <a:srcRect l="24454" r="24454"/>
          <a:stretch>
            <a:fillRect/>
          </a:stretch>
        </p:blipFill>
        <p:spPr/>
      </p:pic>
    </p:spTree>
    <p:extLst>
      <p:ext uri="{BB962C8B-B14F-4D97-AF65-F5344CB8AC3E}">
        <p14:creationId xmlns:p14="http://schemas.microsoft.com/office/powerpoint/2010/main" val="3533886488"/>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AB7D8F-D153-4147-8604-E9F2BC8F457B}">
  <ds:schemaRefs>
    <ds:schemaRef ds:uri="http://schemas.microsoft.com/sharepoint/v3/contenttype/forms"/>
  </ds:schemaRefs>
</ds:datastoreItem>
</file>

<file path=customXml/itemProps2.xml><?xml version="1.0" encoding="utf-8"?>
<ds:datastoreItem xmlns:ds="http://schemas.openxmlformats.org/officeDocument/2006/customXml" ds:itemID="{8333D597-BDE7-4FF8-A836-6E50C3335523}">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b39b09f5-cafc-4224-bad4-d14490fe18d1"/>
    <ds:schemaRef ds:uri="http://www.w3.org/XML/1998/namespace"/>
    <ds:schemaRef ds:uri="http://purl.org/dc/terms/"/>
    <ds:schemaRef ds:uri="http://schemas.microsoft.com/office/2006/documentManagement/types"/>
    <ds:schemaRef ds:uri="http://purl.org/dc/dcmitype/"/>
    <ds:schemaRef ds:uri="76bc8f26-8d91-4f68-b952-e5b049acb6ef"/>
  </ds:schemaRefs>
</ds:datastoreItem>
</file>

<file path=customXml/itemProps3.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Laserfiche Theme</Template>
  <TotalTime>1262</TotalTime>
  <Words>228</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Heavy</vt:lpstr>
      <vt:lpstr>Franklin Gothic Medium</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Laserfiche Case Studies</dc:title>
  <dc:subject/>
  <dc:creator/>
  <cp:keywords/>
  <dc:description/>
  <cp:lastModifiedBy>Toyo Fukuda</cp:lastModifiedBy>
  <cp:revision>15</cp:revision>
  <dcterms:created xsi:type="dcterms:W3CDTF">2023-06-02T04:05:20Z</dcterms:created>
  <dcterms:modified xsi:type="dcterms:W3CDTF">2023-08-16T00:17:26Z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