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notesMasterIdLst>
    <p:notesMasterId r:id="rId6"/>
  </p:notesMasterIdLst>
  <p:sldIdLst>
    <p:sldId id="2147308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5FFF"/>
    <a:srgbClr val="EDE7D6"/>
    <a:srgbClr val="F7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3" autoAdjust="0"/>
    <p:restoredTop sz="93788" autoAdjust="0"/>
  </p:normalViewPr>
  <p:slideViewPr>
    <p:cSldViewPr snapToGrid="0">
      <p:cViewPr varScale="1">
        <p:scale>
          <a:sx n="65" d="100"/>
          <a:sy n="65" d="100"/>
        </p:scale>
        <p:origin x="10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MacDonald" userId="73e6754d-42f3-4277-9587-9ea9f0ded406" providerId="ADAL" clId="{C94DD0F8-F7BA-402E-ABA1-94C1FC279297}"/>
    <pc:docChg chg="undo custSel modSld">
      <pc:chgData name="Robert MacDonald" userId="73e6754d-42f3-4277-9587-9ea9f0ded406" providerId="ADAL" clId="{C94DD0F8-F7BA-402E-ABA1-94C1FC279297}" dt="2023-10-12T20:15:39.655" v="1" actId="207"/>
      <pc:docMkLst>
        <pc:docMk/>
      </pc:docMkLst>
      <pc:sldChg chg="modSp mod">
        <pc:chgData name="Robert MacDonald" userId="73e6754d-42f3-4277-9587-9ea9f0ded406" providerId="ADAL" clId="{C94DD0F8-F7BA-402E-ABA1-94C1FC279297}" dt="2023-10-12T20:15:39.655" v="1" actId="207"/>
        <pc:sldMkLst>
          <pc:docMk/>
          <pc:sldMk cId="4043041080" sldId="2147308286"/>
        </pc:sldMkLst>
        <pc:spChg chg="mod">
          <ac:chgData name="Robert MacDonald" userId="73e6754d-42f3-4277-9587-9ea9f0ded406" providerId="ADAL" clId="{C94DD0F8-F7BA-402E-ABA1-94C1FC279297}" dt="2023-10-12T20:15:39.655" v="1" actId="207"/>
          <ac:spMkLst>
            <pc:docMk/>
            <pc:sldMk cId="4043041080" sldId="2147308286"/>
            <ac:spMk id="2" creationId="{B69EED48-2729-547F-CDDC-4C5DE233FC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884E7-0675-4AF4-8699-CE6AD5D0B6D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F0E12-48EB-41FE-A209-F62CD9ABD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3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0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66AD3-3A6F-074A-8AC7-16E80D709E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8280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95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Gradient 2/3 Spl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A4A821-3586-962F-489C-11C0F18BE25C}"/>
              </a:ext>
            </a:extLst>
          </p:cNvPr>
          <p:cNvSpPr/>
          <p:nvPr/>
        </p:nvSpPr>
        <p:spPr>
          <a:xfrm>
            <a:off x="0" y="0"/>
            <a:ext cx="4762674" cy="6858000"/>
          </a:xfrm>
          <a:prstGeom prst="rect">
            <a:avLst/>
          </a:prstGeom>
          <a:solidFill>
            <a:srgbClr val="8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B0D73C7F-EDDF-B704-8323-7F9CAEAC5D67}"/>
              </a:ext>
            </a:extLst>
          </p:cNvPr>
          <p:cNvSpPr txBox="1">
            <a:spLocks noGrp="1"/>
          </p:cNvSpPr>
          <p:nvPr>
            <p:ph type="body" idx="27"/>
          </p:nvPr>
        </p:nvSpPr>
        <p:spPr>
          <a:xfrm>
            <a:off x="9571968" y="2799589"/>
            <a:ext cx="1803138" cy="153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1A805643-87CC-C06D-3A23-C573399C9E13}"/>
              </a:ext>
            </a:extLst>
          </p:cNvPr>
          <p:cNvSpPr txBox="1">
            <a:spLocks noGrp="1"/>
          </p:cNvSpPr>
          <p:nvPr>
            <p:ph type="body" idx="26"/>
          </p:nvPr>
        </p:nvSpPr>
        <p:spPr>
          <a:xfrm>
            <a:off x="7429327" y="2799589"/>
            <a:ext cx="1813816" cy="153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Slide Title">
            <a:extLst>
              <a:ext uri="{FF2B5EF4-FFF2-40B4-BE49-F238E27FC236}">
                <a16:creationId xmlns:a16="http://schemas.microsoft.com/office/drawing/2014/main" id="{DE1966C2-E770-037D-2818-3071E273AC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2695" y="2959898"/>
            <a:ext cx="3599145" cy="938462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pc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Body Level One…">
            <a:extLst>
              <a:ext uri="{FF2B5EF4-FFF2-40B4-BE49-F238E27FC236}">
                <a16:creationId xmlns:a16="http://schemas.microsoft.com/office/drawing/2014/main" id="{E701C841-072B-92C3-EF7B-C2E8F23C93DA}"/>
              </a:ext>
            </a:extLst>
          </p:cNvPr>
          <p:cNvSpPr txBox="1">
            <a:spLocks noGrp="1"/>
          </p:cNvSpPr>
          <p:nvPr>
            <p:ph type="body" idx="25"/>
          </p:nvPr>
        </p:nvSpPr>
        <p:spPr>
          <a:xfrm>
            <a:off x="5316327" y="2799589"/>
            <a:ext cx="1790333" cy="153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DF06F535-429D-E856-586D-C072BDE62DB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316327" y="3233692"/>
            <a:ext cx="1813816" cy="1015663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F2D5D80E-FFA2-FEE1-630D-F7ADFCBD6E6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429327" y="3233692"/>
            <a:ext cx="1813816" cy="1015663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9">
            <a:extLst>
              <a:ext uri="{FF2B5EF4-FFF2-40B4-BE49-F238E27FC236}">
                <a16:creationId xmlns:a16="http://schemas.microsoft.com/office/drawing/2014/main" id="{6D4E3336-02BC-1697-6ED3-A889382784A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571968" y="3233692"/>
            <a:ext cx="1813816" cy="1015663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A862ECEF-DF29-F425-3248-3A5AD8E313F8}"/>
              </a:ext>
            </a:extLst>
          </p:cNvPr>
          <p:cNvSpPr txBox="1">
            <a:spLocks noGrp="1"/>
          </p:cNvSpPr>
          <p:nvPr>
            <p:ph type="body" idx="31"/>
          </p:nvPr>
        </p:nvSpPr>
        <p:spPr>
          <a:xfrm>
            <a:off x="8762653" y="1042988"/>
            <a:ext cx="2666653" cy="2308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B2E0FA80-180D-9E6F-CA6E-9753B2F3EA80}"/>
              </a:ext>
            </a:extLst>
          </p:cNvPr>
          <p:cNvSpPr txBox="1">
            <a:spLocks noGrp="1"/>
          </p:cNvSpPr>
          <p:nvPr>
            <p:ph type="body" idx="32"/>
          </p:nvPr>
        </p:nvSpPr>
        <p:spPr>
          <a:xfrm>
            <a:off x="7429327" y="4002527"/>
            <a:ext cx="18091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A3C8EBBB-C18D-065D-927C-22E08D3A173A}"/>
              </a:ext>
            </a:extLst>
          </p:cNvPr>
          <p:cNvSpPr txBox="1">
            <a:spLocks noGrp="1"/>
          </p:cNvSpPr>
          <p:nvPr>
            <p:ph type="body" idx="33"/>
          </p:nvPr>
        </p:nvSpPr>
        <p:spPr>
          <a:xfrm>
            <a:off x="9571968" y="4002527"/>
            <a:ext cx="18091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7621C64E-0134-4688-808C-AB6C42E5B9EE}"/>
              </a:ext>
            </a:extLst>
          </p:cNvPr>
          <p:cNvSpPr txBox="1">
            <a:spLocks noGrp="1"/>
          </p:cNvSpPr>
          <p:nvPr>
            <p:ph type="body" idx="34"/>
          </p:nvPr>
        </p:nvSpPr>
        <p:spPr>
          <a:xfrm>
            <a:off x="5316327" y="4002527"/>
            <a:ext cx="18091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5F0B60A-A75F-14B0-8208-4BEEC5B4B08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62695" y="762000"/>
            <a:ext cx="3999979" cy="240507"/>
          </a:xfrm>
        </p:spPr>
        <p:txBody>
          <a:bodyPr>
            <a:normAutofit/>
          </a:bodyPr>
          <a:lstStyle>
            <a:lvl1pPr marL="0" indent="0">
              <a:buNone/>
              <a:defRPr sz="1000" b="1" i="0" spc="250" baseline="0">
                <a:solidFill>
                  <a:schemeClr val="accent2"/>
                </a:solidFill>
                <a:latin typeface="Akkurat LL" panose="020B0504010101010104" pitchFamily="34" charset="77"/>
                <a:cs typeface="Akkurat LL" panose="020B0504010101010104" pitchFamily="34" charset="77"/>
              </a:defRPr>
            </a:lvl1pPr>
          </a:lstStyle>
          <a:p>
            <a:pPr lvl="0"/>
            <a:r>
              <a:rPr lang="en-US"/>
              <a:t>EYEBROW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2BD7EC32-E2AC-BC8A-843B-CD9DCCE0AB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9402" y="6235417"/>
            <a:ext cx="548635" cy="99073"/>
          </a:xfrm>
          <a:prstGeom prst="rect">
            <a:avLst/>
          </a:prstGeom>
        </p:spPr>
      </p:pic>
      <p:sp>
        <p:nvSpPr>
          <p:cNvPr id="8" name="Line">
            <a:extLst>
              <a:ext uri="{FF2B5EF4-FFF2-40B4-BE49-F238E27FC236}">
                <a16:creationId xmlns:a16="http://schemas.microsoft.com/office/drawing/2014/main" id="{4D73F707-09CB-4CF6-B025-7B31BD888B7B}"/>
              </a:ext>
            </a:extLst>
          </p:cNvPr>
          <p:cNvSpPr/>
          <p:nvPr userDrawn="1"/>
        </p:nvSpPr>
        <p:spPr>
          <a:xfrm>
            <a:off x="0" y="6469450"/>
            <a:ext cx="11758037" cy="0"/>
          </a:xfrm>
          <a:prstGeom prst="line">
            <a:avLst/>
          </a:prstGeom>
          <a:ln w="12700">
            <a:solidFill>
              <a:schemeClr val="tx1"/>
            </a:solidFill>
            <a:miter lim="400000"/>
          </a:ln>
        </p:spPr>
        <p:txBody>
          <a:bodyPr lIns="25397" tIns="25397" rIns="25397" bIns="25397" anchor="ctr"/>
          <a:lstStyle/>
          <a:p>
            <a:endParaRPr sz="1800"/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7078B6F3-5053-E812-0A6C-7FAB61BE803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321514" y="6552438"/>
            <a:ext cx="1216661" cy="103948"/>
          </a:xfrm>
        </p:spPr>
        <p:txBody>
          <a:bodyPr>
            <a:noAutofit/>
          </a:bodyPr>
          <a:lstStyle>
            <a:lvl1pPr marL="0" indent="0" algn="r">
              <a:buNone/>
              <a:defRPr sz="500">
                <a:solidFill>
                  <a:schemeClr val="tx1"/>
                </a:solidFill>
              </a:defRPr>
            </a:lvl1pPr>
            <a:lvl2pPr marL="457063" indent="0">
              <a:buNone/>
              <a:defRPr sz="500"/>
            </a:lvl2pPr>
            <a:lvl3pPr marL="914126" indent="0">
              <a:buNone/>
              <a:defRPr sz="500"/>
            </a:lvl3pPr>
            <a:lvl4pPr marL="1371189" indent="0">
              <a:buNone/>
              <a:defRPr sz="500"/>
            </a:lvl4pPr>
            <a:lvl5pPr marL="1828251" indent="0">
              <a:buNone/>
              <a:defRPr sz="500"/>
            </a:lvl5pPr>
          </a:lstStyle>
          <a:p>
            <a:pPr lvl="0"/>
            <a:r>
              <a:rPr lang="en-US"/>
              <a:t>Click to add document name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AED45A-16EF-70FC-BA97-7944E2E8A580}"/>
              </a:ext>
            </a:extLst>
          </p:cNvPr>
          <p:cNvCxnSpPr>
            <a:cxnSpLocks/>
          </p:cNvCxnSpPr>
          <p:nvPr userDrawn="1"/>
        </p:nvCxnSpPr>
        <p:spPr>
          <a:xfrm>
            <a:off x="11598770" y="6579357"/>
            <a:ext cx="0" cy="551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">
            <a:extLst>
              <a:ext uri="{FF2B5EF4-FFF2-40B4-BE49-F238E27FC236}">
                <a16:creationId xmlns:a16="http://schemas.microsoft.com/office/drawing/2014/main" id="{7F96DF2A-5EC6-7782-7407-721140628EDD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629796" y="6491618"/>
            <a:ext cx="128241" cy="17953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0" bIns="50800" anchor="b">
            <a:spAutoFit/>
          </a:bodyPr>
          <a:lstStyle>
            <a:lvl1pPr algn="r" defTabSz="292042">
              <a:defRPr sz="5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59E3-2C78-43D2-B3F7-6F5E14683F4B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C163-92E8-4377-80C9-676853239A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E699581-3749-4BF8-28A9-4375E9D7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49" y="511782"/>
            <a:ext cx="4731327" cy="763031"/>
          </a:xfrm>
        </p:spPr>
        <p:txBody>
          <a:bodyPr>
            <a:normAutofit fontScale="90000"/>
          </a:bodyPr>
          <a:lstStyle/>
          <a:p>
            <a:r>
              <a:rPr lang="en-US" sz="3599">
                <a:solidFill>
                  <a:srgbClr val="282828"/>
                </a:solidFill>
                <a:latin typeface="Akkurat LL TT" panose="020B0504010101010104" pitchFamily="34" charset="77"/>
                <a:cs typeface="Akkurat LL TT" panose="020B0504010101010104" pitchFamily="34" charset="77"/>
              </a:rPr>
              <a:t>Customer Marketplace</a:t>
            </a:r>
            <a:endParaRPr lang="en-US" sz="3599">
              <a:solidFill>
                <a:schemeClr val="bg1"/>
              </a:solidFill>
              <a:latin typeface="Akkurat LL TT" panose="020B0504010101010104" pitchFamily="34" charset="77"/>
              <a:cs typeface="Akkurat LL TT" panose="020B05040101010101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FED30F-B0D4-4523-8794-D676E428E782}"/>
              </a:ext>
            </a:extLst>
          </p:cNvPr>
          <p:cNvSpPr txBox="1"/>
          <p:nvPr userDrawn="1"/>
        </p:nvSpPr>
        <p:spPr bwMode="auto">
          <a:xfrm>
            <a:off x="698088" y="1563234"/>
            <a:ext cx="530890" cy="54770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28" tIns="45714" rIns="91428" bIns="45714" numCol="1" rtlCol="0" anchorCtr="0" compatLnSpc="1">
            <a:prstTxWarp prst="textNoShape">
              <a:avLst/>
            </a:prstTxWarp>
            <a:spAutoFit/>
          </a:bodyPr>
          <a:lstStyle/>
          <a:p>
            <a:pPr marL="342831" marR="0" indent="-34283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</a:pPr>
            <a:endParaRPr lang="en-US" sz="2200" b="1">
              <a:solidFill>
                <a:srgbClr val="282828"/>
              </a:solidFill>
              <a:latin typeface="Akkurat LL TT Black" panose="020B0504010101010104" pitchFamily="34" charset="77"/>
              <a:ea typeface="+mj-ea"/>
              <a:cs typeface="Akkurat LL TT Black" panose="020B05040101010101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0274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39B2C-242F-7834-F908-5D425977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95" y="762000"/>
            <a:ext cx="10666611" cy="515398"/>
          </a:xfrm>
          <a:prstGeom prst="rect">
            <a:avLst/>
          </a:prstGeom>
        </p:spPr>
        <p:txBody>
          <a:bodyPr vert="horz" lIns="0" tIns="45720" rIns="91440" bIns="4572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CC992-5608-59CF-B912-1F410CFF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695" y="1825625"/>
            <a:ext cx="10666611" cy="42703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222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81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217" rtl="0" eaLnBrk="1" latinLnBrk="0" hangingPunct="1">
        <a:lnSpc>
          <a:spcPct val="100000"/>
        </a:lnSpc>
        <a:spcBef>
          <a:spcPct val="0"/>
        </a:spcBef>
        <a:buNone/>
        <a:defRPr sz="2749" kern="1200">
          <a:solidFill>
            <a:srgbClr val="282828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6001">
          <p15:clr>
            <a:srgbClr val="F26B43"/>
          </p15:clr>
        </p15:guide>
        <p15:guide id="4" pos="4321">
          <p15:clr>
            <a:srgbClr val="F26B43"/>
          </p15:clr>
        </p15:guide>
        <p15:guide id="5" pos="2641">
          <p15:clr>
            <a:srgbClr val="F26B43"/>
          </p15:clr>
        </p15:guide>
        <p15:guide id="6" pos="961">
          <p15:clr>
            <a:srgbClr val="F26B43"/>
          </p15:clr>
        </p15:guide>
        <p15:guide id="7" pos="9361">
          <p15:clr>
            <a:srgbClr val="F26B43"/>
          </p15:clr>
        </p15:guide>
        <p15:guide id="8" pos="11041">
          <p15:clr>
            <a:srgbClr val="F26B43"/>
          </p15:clr>
        </p15:guide>
        <p15:guide id="9" pos="12721">
          <p15:clr>
            <a:srgbClr val="F26B43"/>
          </p15:clr>
        </p15:guide>
        <p15:guide id="10" pos="14401">
          <p15:clr>
            <a:srgbClr val="F26B43"/>
          </p15:clr>
        </p15:guide>
        <p15:guide id="11" orient="horz" pos="960">
          <p15:clr>
            <a:srgbClr val="F26B43"/>
          </p15:clr>
        </p15:guide>
        <p15:guide id="12" orient="horz" pos="76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ricoh-usa.com/en/products/pd/software/document-management/document-storage/laserfiche" TargetMode="Externa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9EED48-2729-547F-CDDC-4C5DE233FC9A}"/>
              </a:ext>
            </a:extLst>
          </p:cNvPr>
          <p:cNvSpPr/>
          <p:nvPr/>
        </p:nvSpPr>
        <p:spPr>
          <a:xfrm>
            <a:off x="0" y="447"/>
            <a:ext cx="6096000" cy="6857107"/>
          </a:xfrm>
          <a:prstGeom prst="rect">
            <a:avLst/>
          </a:prstGeom>
          <a:solidFill>
            <a:srgbClr val="815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>
              <a:solidFill>
                <a:srgbClr val="EDE7D6"/>
              </a:solidFill>
              <a:latin typeface="Arial" panose="020B0604020202020204"/>
            </a:endParaRPr>
          </a:p>
        </p:txBody>
      </p:sp>
      <p:sp>
        <p:nvSpPr>
          <p:cNvPr id="29" name="Round Same Side Corner Rectangle 28">
            <a:extLst>
              <a:ext uri="{FF2B5EF4-FFF2-40B4-BE49-F238E27FC236}">
                <a16:creationId xmlns:a16="http://schemas.microsoft.com/office/drawing/2014/main" id="{B551A5EC-1188-B886-BB6D-6816B45983C3}"/>
              </a:ext>
            </a:extLst>
          </p:cNvPr>
          <p:cNvSpPr/>
          <p:nvPr/>
        </p:nvSpPr>
        <p:spPr>
          <a:xfrm rot="5400000">
            <a:off x="1237113" y="2761623"/>
            <a:ext cx="2236309" cy="4710535"/>
          </a:xfrm>
          <a:prstGeom prst="round2SameRect">
            <a:avLst>
              <a:gd name="adj1" fmla="val 1765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>
              <a:solidFill>
                <a:srgbClr val="EDE7D6"/>
              </a:solidFill>
              <a:latin typeface="Arial" panose="020B0604020202020204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343B1CE-E9AC-811B-F1CA-65F6E2D1D8DF}"/>
              </a:ext>
            </a:extLst>
          </p:cNvPr>
          <p:cNvSpPr txBox="1">
            <a:spLocks/>
          </p:cNvSpPr>
          <p:nvPr/>
        </p:nvSpPr>
        <p:spPr>
          <a:xfrm>
            <a:off x="622090" y="560637"/>
            <a:ext cx="4207699" cy="1189932"/>
          </a:xfrm>
          <a:prstGeom prst="rect">
            <a:avLst/>
          </a:prstGeom>
        </p:spPr>
        <p:txBody>
          <a:bodyPr vert="horz" lIns="91428" tIns="45714" rIns="91428" bIns="45714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109">
              <a:lnSpc>
                <a:spcPct val="80000"/>
              </a:lnSpc>
            </a:pPr>
            <a:r>
              <a:rPr lang="en-US" sz="39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 approvals doubled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B5B281-537F-D11C-9BE4-5BC5BFED7442}"/>
              </a:ext>
            </a:extLst>
          </p:cNvPr>
          <p:cNvSpPr txBox="1"/>
          <p:nvPr/>
        </p:nvSpPr>
        <p:spPr bwMode="auto">
          <a:xfrm>
            <a:off x="6735498" y="1191683"/>
            <a:ext cx="3701501" cy="2756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3852">
              <a:lnSpc>
                <a:spcPct val="107000"/>
              </a:lnSpc>
              <a:spcAft>
                <a:spcPts val="1200"/>
              </a:spcAft>
            </a:pPr>
            <a:r>
              <a:rPr lang="en-US" sz="1200" b="1" cap="all" spc="10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challenges</a:t>
            </a:r>
            <a:endParaRPr lang="en-US" sz="1200" b="1" cap="all" spc="100">
              <a:solidFill>
                <a:srgbClr val="EDE7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2B2337-4CC0-4C69-3F48-030E95EF633D}"/>
              </a:ext>
            </a:extLst>
          </p:cNvPr>
          <p:cNvSpPr txBox="1"/>
          <p:nvPr/>
        </p:nvSpPr>
        <p:spPr bwMode="auto">
          <a:xfrm>
            <a:off x="6735498" y="3003500"/>
            <a:ext cx="3701501" cy="2756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3852">
              <a:lnSpc>
                <a:spcPct val="107000"/>
              </a:lnSpc>
              <a:spcAft>
                <a:spcPts val="1200"/>
              </a:spcAft>
            </a:pPr>
            <a:r>
              <a:rPr lang="en-US" sz="1200" b="1" cap="all" spc="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RICOH solution</a:t>
            </a:r>
            <a:endParaRPr lang="en-US" sz="1200" b="1" cap="all" spc="100" dirty="0">
              <a:solidFill>
                <a:srgbClr val="EDE7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A8830F-F615-8E5F-771F-6FAC8C81428D}"/>
              </a:ext>
            </a:extLst>
          </p:cNvPr>
          <p:cNvSpPr txBox="1"/>
          <p:nvPr/>
        </p:nvSpPr>
        <p:spPr bwMode="auto">
          <a:xfrm>
            <a:off x="6735498" y="4584310"/>
            <a:ext cx="3588094" cy="2756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3852">
              <a:lnSpc>
                <a:spcPct val="107000"/>
              </a:lnSpc>
              <a:spcAft>
                <a:spcPts val="1200"/>
              </a:spcAft>
            </a:pPr>
            <a:r>
              <a:rPr lang="en-US" sz="1200" b="1" cap="all" spc="10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3" name="Content Placeholder 44">
            <a:extLst>
              <a:ext uri="{FF2B5EF4-FFF2-40B4-BE49-F238E27FC236}">
                <a16:creationId xmlns:a16="http://schemas.microsoft.com/office/drawing/2014/main" id="{F75B352A-FB58-EFF7-9CC7-C9BEBA8811C3}"/>
              </a:ext>
            </a:extLst>
          </p:cNvPr>
          <p:cNvSpPr txBox="1">
            <a:spLocks/>
          </p:cNvSpPr>
          <p:nvPr/>
        </p:nvSpPr>
        <p:spPr>
          <a:xfrm>
            <a:off x="6830176" y="1482327"/>
            <a:ext cx="3843061" cy="120028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1000 and 3500 weekly loan approvals that required manual, paper-based processing</a:t>
            </a:r>
          </a:p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Tedious loan request process that required multiple approvals</a:t>
            </a:r>
          </a:p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Hours-long workflows that could take days to process </a:t>
            </a:r>
          </a:p>
        </p:txBody>
      </p:sp>
      <p:sp>
        <p:nvSpPr>
          <p:cNvPr id="14" name="Content Placeholder 48">
            <a:extLst>
              <a:ext uri="{FF2B5EF4-FFF2-40B4-BE49-F238E27FC236}">
                <a16:creationId xmlns:a16="http://schemas.microsoft.com/office/drawing/2014/main" id="{2A3D0BCA-5CA5-8D36-ECD2-72164A291881}"/>
              </a:ext>
            </a:extLst>
          </p:cNvPr>
          <p:cNvSpPr txBox="1">
            <a:spLocks/>
          </p:cNvSpPr>
          <p:nvPr/>
        </p:nvSpPr>
        <p:spPr>
          <a:xfrm>
            <a:off x="6824720" y="3289404"/>
            <a:ext cx="3957011" cy="127674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Laserfiche for digital capture and electronic workflows</a:t>
            </a:r>
          </a:p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routing to necessary contributors</a:t>
            </a:r>
          </a:p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back-end finance systems</a:t>
            </a:r>
          </a:p>
        </p:txBody>
      </p:sp>
      <p:sp>
        <p:nvSpPr>
          <p:cNvPr id="15" name="Content Placeholder 49">
            <a:extLst>
              <a:ext uri="{FF2B5EF4-FFF2-40B4-BE49-F238E27FC236}">
                <a16:creationId xmlns:a16="http://schemas.microsoft.com/office/drawing/2014/main" id="{63868DBA-D4ED-115A-7F0B-0CAF3B30C653}"/>
              </a:ext>
            </a:extLst>
          </p:cNvPr>
          <p:cNvSpPr txBox="1">
            <a:spLocks/>
          </p:cNvSpPr>
          <p:nvPr/>
        </p:nvSpPr>
        <p:spPr>
          <a:xfrm>
            <a:off x="6806936" y="4883835"/>
            <a:ext cx="4402465" cy="120926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and data are digitized and securely stored in a central repository</a:t>
            </a:r>
          </a:p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Paper-heavy loan packets have been reduced if not eliminated</a:t>
            </a:r>
          </a:p>
          <a:p>
            <a:pPr marL="182843" indent="-182843" defTabSz="457109" fontAlgn="base">
              <a:lnSpc>
                <a:spcPct val="107000"/>
              </a:lnSpc>
              <a:spcAft>
                <a:spcPts val="600"/>
              </a:spcAft>
              <a:buClr>
                <a:srgbClr val="FF0080"/>
              </a:buClr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and client experiences have significantly improved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E50F7F-07C3-262C-DBCC-CDBBEFA1C126}"/>
              </a:ext>
            </a:extLst>
          </p:cNvPr>
          <p:cNvSpPr txBox="1"/>
          <p:nvPr/>
        </p:nvSpPr>
        <p:spPr bwMode="auto">
          <a:xfrm>
            <a:off x="6722675" y="607262"/>
            <a:ext cx="4165757" cy="3977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09">
              <a:lnSpc>
                <a:spcPct val="1070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28282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Process Management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5710C4-B6F9-41F2-7110-C456CC6DBEC6}"/>
              </a:ext>
            </a:extLst>
          </p:cNvPr>
          <p:cNvGrpSpPr/>
          <p:nvPr/>
        </p:nvGrpSpPr>
        <p:grpSpPr>
          <a:xfrm rot="5400000">
            <a:off x="707054" y="3682080"/>
            <a:ext cx="550561" cy="550561"/>
            <a:chOff x="1284508" y="9239429"/>
            <a:chExt cx="1101266" cy="1101266"/>
          </a:xfrm>
        </p:grpSpPr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D4A70980-7814-97C7-8F7A-E716DE3C8530}"/>
                </a:ext>
              </a:extLst>
            </p:cNvPr>
            <p:cNvSpPr/>
            <p:nvPr/>
          </p:nvSpPr>
          <p:spPr>
            <a:xfrm>
              <a:off x="1284508" y="9239429"/>
              <a:ext cx="1101266" cy="1101266"/>
            </a:xfrm>
            <a:prstGeom prst="teardrop">
              <a:avLst/>
            </a:prstGeom>
            <a:solidFill>
              <a:srgbClr val="8A17CC"/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52"/>
              <a:endParaRPr lang="en-US" sz="1500">
                <a:solidFill>
                  <a:srgbClr val="EDE7D6"/>
                </a:solidFill>
                <a:latin typeface="Akkurat LL" panose="020B0504010101010104" pitchFamily="34" charset="77"/>
                <a:cs typeface="Akkurat LL" panose="020B0504010101010104" pitchFamily="34" charset="77"/>
              </a:endParaRPr>
            </a:p>
          </p:txBody>
        </p:sp>
        <p:sp>
          <p:nvSpPr>
            <p:cNvPr id="27" name="Teardrop 26">
              <a:extLst>
                <a:ext uri="{FF2B5EF4-FFF2-40B4-BE49-F238E27FC236}">
                  <a16:creationId xmlns:a16="http://schemas.microsoft.com/office/drawing/2014/main" id="{9AFF1BE3-69E2-C3F1-94A0-0371BCE5B45E}"/>
                </a:ext>
              </a:extLst>
            </p:cNvPr>
            <p:cNvSpPr/>
            <p:nvPr/>
          </p:nvSpPr>
          <p:spPr>
            <a:xfrm>
              <a:off x="1504427" y="9459348"/>
              <a:ext cx="661428" cy="661428"/>
            </a:xfrm>
            <a:prstGeom prst="teardrop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52"/>
              <a:endParaRPr lang="en-US" sz="1500">
                <a:solidFill>
                  <a:srgbClr val="EDE7D6"/>
                </a:solidFill>
                <a:latin typeface="Akkurat LL" panose="020B0504010101010104" pitchFamily="34" charset="77"/>
                <a:cs typeface="Akkurat LL" panose="020B0504010101010104" pitchFamily="34" charset="77"/>
              </a:endParaRPr>
            </a:p>
          </p:txBody>
        </p:sp>
      </p:grpSp>
      <p:sp>
        <p:nvSpPr>
          <p:cNvPr id="19" name="Line">
            <a:extLst>
              <a:ext uri="{FF2B5EF4-FFF2-40B4-BE49-F238E27FC236}">
                <a16:creationId xmlns:a16="http://schemas.microsoft.com/office/drawing/2014/main" id="{E39A4CA7-122E-6F82-DF14-C86F462C3F2B}"/>
              </a:ext>
            </a:extLst>
          </p:cNvPr>
          <p:cNvSpPr/>
          <p:nvPr/>
        </p:nvSpPr>
        <p:spPr>
          <a:xfrm>
            <a:off x="0" y="6469054"/>
            <a:ext cx="11758037" cy="0"/>
          </a:xfrm>
          <a:prstGeom prst="line">
            <a:avLst/>
          </a:prstGeom>
          <a:ln w="12700">
            <a:solidFill>
              <a:srgbClr val="282828"/>
            </a:solidFill>
            <a:miter lim="400000"/>
          </a:ln>
        </p:spPr>
        <p:txBody>
          <a:bodyPr lIns="25397" tIns="25397" rIns="25397" bIns="25397" anchor="ctr"/>
          <a:lstStyle/>
          <a:p>
            <a:pPr defTabSz="913852"/>
            <a:endParaRPr>
              <a:solidFill>
                <a:srgbClr val="282828"/>
              </a:solidFill>
              <a:latin typeface="Arial" panose="020B0604020202020204"/>
            </a:endParaRPr>
          </a:p>
        </p:txBody>
      </p:sp>
      <p:pic>
        <p:nvPicPr>
          <p:cNvPr id="26" name="Picture 2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F6A77E2-4A28-BA8D-A5B6-2E8225A5CF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9402" y="6235050"/>
            <a:ext cx="548635" cy="9906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E64D9CD-FFAB-873F-CD52-3448F9D1E564}"/>
              </a:ext>
            </a:extLst>
          </p:cNvPr>
          <p:cNvSpPr txBox="1"/>
          <p:nvPr/>
        </p:nvSpPr>
        <p:spPr bwMode="auto">
          <a:xfrm>
            <a:off x="622089" y="1795968"/>
            <a:ext cx="4386639" cy="19174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3852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Canadian credit union that has been serving members and the local community for more than 80 years required a better way to </a:t>
            </a:r>
            <a:r>
              <a:rPr lang="en-US" sz="1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 customers. 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committed to accelerating innovation from within and moving towards a new generation of online services in tune with their client needs.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DBD17A-FB56-704A-F7DA-110E0AA677E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6554"/>
          <a:stretch/>
        </p:blipFill>
        <p:spPr>
          <a:xfrm rot="5400000">
            <a:off x="10404242" y="3482981"/>
            <a:ext cx="2330147" cy="12453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E4C865-590C-1928-623E-C84C1D2016EE}"/>
              </a:ext>
            </a:extLst>
          </p:cNvPr>
          <p:cNvSpPr txBox="1"/>
          <p:nvPr/>
        </p:nvSpPr>
        <p:spPr bwMode="auto">
          <a:xfrm>
            <a:off x="1580671" y="4526123"/>
            <a:ext cx="3039090" cy="13123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rtlCol="0" anchorCtr="0" compatLnSpc="1">
            <a:prstTxWarp prst="textNoShape">
              <a:avLst/>
            </a:prstTxWarp>
            <a:spAutoFit/>
          </a:bodyPr>
          <a:lstStyle/>
          <a:p>
            <a:pPr defTabSz="913852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en-US" sz="125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adoption of more digital processes internally has helped this credit union not only achieve better employee experiences, but also deliver easier, more seamless experiences for their members and clients.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2B8718-A126-EDE4-82E5-97034E06A30B}"/>
              </a:ext>
            </a:extLst>
          </p:cNvPr>
          <p:cNvSpPr txBox="1"/>
          <p:nvPr/>
        </p:nvSpPr>
        <p:spPr bwMode="auto">
          <a:xfrm>
            <a:off x="6740263" y="6490898"/>
            <a:ext cx="1966601" cy="2756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ym typeface="Akkurat"/>
              </a:rPr>
              <a:t>Learn more </a:t>
            </a:r>
            <a:r>
              <a:rPr lang="en-US" sz="1200" kern="0" dirty="0">
                <a:sym typeface="Akkurat"/>
                <a:hlinkClick r:id="rId5"/>
              </a:rPr>
              <a:t>here</a:t>
            </a:r>
            <a:r>
              <a:rPr lang="en-US" sz="1200" kern="0" dirty="0">
                <a:sym typeface="Akkurat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0D739-37A1-F3B8-535D-10C3DDAF8391}"/>
              </a:ext>
            </a:extLst>
          </p:cNvPr>
          <p:cNvSpPr txBox="1"/>
          <p:nvPr/>
        </p:nvSpPr>
        <p:spPr>
          <a:xfrm>
            <a:off x="8858249" y="6482361"/>
            <a:ext cx="29921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800" b="0" i="0" dirty="0">
                <a:solidFill>
                  <a:srgbClr val="242424"/>
                </a:solidFill>
                <a:effectLst/>
              </a:rPr>
              <a:t>© 2023 Ricoh USA, Inc. All Rights Reserved.</a:t>
            </a:r>
            <a:endParaRPr lang="en-US" sz="800" dirty="0"/>
          </a:p>
        </p:txBody>
      </p:sp>
      <p:pic>
        <p:nvPicPr>
          <p:cNvPr id="20" name="Picture 19" descr="A group of black symbols&#10;&#10;Description automatically generated">
            <a:extLst>
              <a:ext uri="{FF2B5EF4-FFF2-40B4-BE49-F238E27FC236}">
                <a16:creationId xmlns:a16="http://schemas.microsoft.com/office/drawing/2014/main" id="{CCC5C8A0-6C64-BE8E-5906-0DFEE338D9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63" y="4941850"/>
            <a:ext cx="897453" cy="4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RMxRICOH_WeAreRicoh_V5">
  <a:themeElements>
    <a:clrScheme name="Ricoh Colors">
      <a:dk1>
        <a:srgbClr val="282828"/>
      </a:dk1>
      <a:lt1>
        <a:srgbClr val="EDE7D6"/>
      </a:lt1>
      <a:dk2>
        <a:srgbClr val="5E5E5E"/>
      </a:dk2>
      <a:lt2>
        <a:srgbClr val="FFF8EC"/>
      </a:lt2>
      <a:accent1>
        <a:srgbClr val="CF122E"/>
      </a:accent1>
      <a:accent2>
        <a:srgbClr val="FFFFFF"/>
      </a:accent2>
      <a:accent3>
        <a:srgbClr val="931036"/>
      </a:accent3>
      <a:accent4>
        <a:srgbClr val="FF0080"/>
      </a:accent4>
      <a:accent5>
        <a:srgbClr val="FF4000"/>
      </a:accent5>
      <a:accent6>
        <a:srgbClr val="F7BF00"/>
      </a:accent6>
      <a:hlink>
        <a:srgbClr val="8A17CC"/>
      </a:hlink>
      <a:folHlink>
        <a:srgbClr val="815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RMxRICOH_WeAreRicoh_V5" id="{0A099F07-9353-8943-8BA4-95F3B79CC106}" vid="{619693DA-1876-9E42-81CE-3BF7C55DB0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1186b3-cfaf-4b02-9f72-5f235e678725">
      <Terms xmlns="http://schemas.microsoft.com/office/infopath/2007/PartnerControls"/>
    </lcf76f155ced4ddcb4097134ff3c332f>
    <TaxCatchAll xmlns="e98cf2a7-76a9-4c7e-9e53-ae091dd5dc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D185A6387C43468E2A9C050C35DAF1" ma:contentTypeVersion="12" ma:contentTypeDescription="Create a new document." ma:contentTypeScope="" ma:versionID="96705a758da4e97aed5911f297e2b34e">
  <xsd:schema xmlns:xsd="http://www.w3.org/2001/XMLSchema" xmlns:xs="http://www.w3.org/2001/XMLSchema" xmlns:p="http://schemas.microsoft.com/office/2006/metadata/properties" xmlns:ns2="031186b3-cfaf-4b02-9f72-5f235e678725" xmlns:ns3="e98cf2a7-76a9-4c7e-9e53-ae091dd5dcc9" targetNamespace="http://schemas.microsoft.com/office/2006/metadata/properties" ma:root="true" ma:fieldsID="ec2d4caaaa92a9a448cd5272b94232e4" ns2:_="" ns3:_="">
    <xsd:import namespace="031186b3-cfaf-4b02-9f72-5f235e678725"/>
    <xsd:import namespace="e98cf2a7-76a9-4c7e-9e53-ae091dd5dc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186b3-cfaf-4b02-9f72-5f235e678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8a6d8c5-8c03-47c1-b75c-f6292a35d6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cf2a7-76a9-4c7e-9e53-ae091dd5dcc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071ab4b-c72b-4234-9736-a723b2c3645e}" ma:internalName="TaxCatchAll" ma:showField="CatchAllData" ma:web="8c3e4c58-8575-43ee-be5b-eb5cb160b0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281630-32EF-404C-B72F-C15A067E49BA}">
  <ds:schemaRefs>
    <ds:schemaRef ds:uri="http://schemas.microsoft.com/office/2006/metadata/properties"/>
    <ds:schemaRef ds:uri="http://schemas.microsoft.com/office/infopath/2007/PartnerControls"/>
    <ds:schemaRef ds:uri="031186b3-cfaf-4b02-9f72-5f235e678725"/>
    <ds:schemaRef ds:uri="e98cf2a7-76a9-4c7e-9e53-ae091dd5dcc9"/>
  </ds:schemaRefs>
</ds:datastoreItem>
</file>

<file path=customXml/itemProps2.xml><?xml version="1.0" encoding="utf-8"?>
<ds:datastoreItem xmlns:ds="http://schemas.openxmlformats.org/officeDocument/2006/customXml" ds:itemID="{12E4EA12-D893-44EB-B171-B59523A542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1186b3-cfaf-4b02-9f72-5f235e678725"/>
    <ds:schemaRef ds:uri="e98cf2a7-76a9-4c7e-9e53-ae091dd5dc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EA290F-779E-4052-8B5E-8E19DE5B3A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183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Akkurat LL</vt:lpstr>
      <vt:lpstr>Akkurat LL TT</vt:lpstr>
      <vt:lpstr>Akkurat LL TT Black</vt:lpstr>
      <vt:lpstr>Arial</vt:lpstr>
      <vt:lpstr>Calibri</vt:lpstr>
      <vt:lpstr>Wingdings</vt:lpstr>
      <vt:lpstr>MRMxRICOH_WeAreRicoh_V5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Britany Wright</dc:creator>
  <cp:lastModifiedBy>Robert MacDonald</cp:lastModifiedBy>
  <cp:revision>7</cp:revision>
  <dcterms:created xsi:type="dcterms:W3CDTF">2022-09-26T15:29:59Z</dcterms:created>
  <dcterms:modified xsi:type="dcterms:W3CDTF">2023-10-12T20:15:48Z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0x010100F2D185A6387C43468E2A9C050C35DAF1</vt:lpwstr>
  </property>
</Properties>
</file>